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80" r:id="rId1"/>
  </p:sldMasterIdLst>
  <p:notesMasterIdLst>
    <p:notesMasterId r:id="rId13"/>
  </p:notesMasterIdLst>
  <p:sldIdLst>
    <p:sldId id="269" r:id="rId2"/>
    <p:sldId id="283" r:id="rId3"/>
    <p:sldId id="298" r:id="rId4"/>
    <p:sldId id="291" r:id="rId5"/>
    <p:sldId id="292" r:id="rId6"/>
    <p:sldId id="299" r:id="rId7"/>
    <p:sldId id="294" r:id="rId8"/>
    <p:sldId id="295" r:id="rId9"/>
    <p:sldId id="296" r:id="rId10"/>
    <p:sldId id="297"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F86F8"/>
    <a:srgbClr val="465F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71"/>
    <p:restoredTop sz="80959"/>
  </p:normalViewPr>
  <p:slideViewPr>
    <p:cSldViewPr snapToGrid="0">
      <p:cViewPr>
        <p:scale>
          <a:sx n="101" d="100"/>
          <a:sy n="101" d="100"/>
        </p:scale>
        <p:origin x="2048"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5846FF-0D2D-8A48-8B46-1F66BA36740E}" type="datetimeFigureOut">
              <a:rPr lang="en-US" smtClean="0"/>
              <a:t>1/11/26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C0795D-FB7E-364A-AF01-143598E0C88B}" type="slidenum">
              <a:rPr lang="en-US" smtClean="0"/>
              <a:t>‹#›</a:t>
            </a:fld>
            <a:endParaRPr lang="en-US"/>
          </a:p>
        </p:txBody>
      </p:sp>
    </p:spTree>
    <p:extLst>
      <p:ext uri="{BB962C8B-B14F-4D97-AF65-F5344CB8AC3E}">
        <p14:creationId xmlns:p14="http://schemas.microsoft.com/office/powerpoint/2010/main" val="4107974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B3535"/>
                </a:solidFill>
                <a:latin typeface="Sora Light" pitchFamily="34" charset="0"/>
                <a:ea typeface="Sora Light" pitchFamily="34" charset="-122"/>
                <a:cs typeface="Sora Light" pitchFamily="34" charset="-120"/>
              </a:rPr>
              <a:t>Good morning. I am here to present a strategic initiative that transforms how we approach student success. In higher education, student dropout is rarely a sudden event; it is a process that leaves digital breadcrumbs long before a student actually leaves.</a:t>
            </a:r>
            <a:endParaRPr lang="en-US" sz="1200"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B3535"/>
                </a:solidFill>
                <a:latin typeface="Sora Light" pitchFamily="34" charset="0"/>
                <a:ea typeface="Sora Light" pitchFamily="34" charset="-122"/>
                <a:cs typeface="Sora Light" pitchFamily="34" charset="-120"/>
              </a:rPr>
              <a:t>In this presentation, I will demonstrate how we have harnessed supervised machine learning to identify these early signals. Our goal is to shift from reactive management to proactive intervention, ensuring every student has the support they need to succeed while optimizing our institutional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3B3535"/>
              </a:solidFill>
              <a:latin typeface="Sora Light" pitchFamily="34" charset="0"/>
              <a:cs typeface="Sora Light"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B3535"/>
                </a:solidFill>
                <a:latin typeface="Sora Light" pitchFamily="34" charset="0"/>
                <a:ea typeface="Sora Light" pitchFamily="34" charset="-122"/>
                <a:cs typeface="Sora Light" pitchFamily="34" charset="-120"/>
              </a:rPr>
              <a:t>We will focus on the Return on Investment (ROI) of this technology, the ethical safeguards we have built-in, and the strategic roadmap for integrating this into our daily operations.</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9EC0795D-FB7E-364A-AF01-143598E0C88B}" type="slidenum">
              <a:rPr lang="en-US" smtClean="0"/>
              <a:t>1</a:t>
            </a:fld>
            <a:endParaRPr lang="en-US"/>
          </a:p>
        </p:txBody>
      </p:sp>
    </p:spTree>
    <p:extLst>
      <p:ext uri="{BB962C8B-B14F-4D97-AF65-F5344CB8AC3E}">
        <p14:creationId xmlns:p14="http://schemas.microsoft.com/office/powerpoint/2010/main" val="23728546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F87B3-DBAB-02C8-DB20-43BBB2EE66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CE8021-5CEE-63BA-F8B7-5C9C95FA99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5DC3E5-D1B3-C877-ECA7-D05D361C9B16}"/>
              </a:ext>
            </a:extLst>
          </p:cNvPr>
          <p:cNvSpPr>
            <a:spLocks noGrp="1"/>
          </p:cNvSpPr>
          <p:nvPr>
            <p:ph type="body" idx="1"/>
          </p:nvPr>
        </p:nvSpPr>
        <p:spPr/>
        <p:txBody>
          <a:bodyPr/>
          <a:lstStyle/>
          <a:p>
            <a:pPr marL="0" indent="0" algn="l">
              <a:lnSpc>
                <a:spcPts val="2200"/>
              </a:lnSpc>
              <a:buNone/>
            </a:pPr>
            <a:r>
              <a:rPr lang="en-US" sz="1200" dirty="0">
                <a:solidFill>
                  <a:srgbClr val="3B3535"/>
                </a:solidFill>
                <a:latin typeface="Sora Light" pitchFamily="34" charset="0"/>
                <a:ea typeface="Sora Light" pitchFamily="34" charset="-122"/>
                <a:cs typeface="Sora Light" pitchFamily="34" charset="-120"/>
              </a:rPr>
              <a:t>We aren't suggesting a "big bang" rollout. We propose a phased approach starting with a pilot program. This allows us to verify that our intervention strategies (the "How") are actually working before we scale the AI (the "Who") to the entire institution.</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indent="0" algn="l">
              <a:lnSpc>
                <a:spcPts val="2200"/>
              </a:lnSpc>
              <a:buNone/>
            </a:pPr>
            <a:r>
              <a:rPr lang="en-US" sz="1200" dirty="0">
                <a:solidFill>
                  <a:srgbClr val="3B3535"/>
                </a:solidFill>
                <a:latin typeface="Sora Light" pitchFamily="34" charset="0"/>
                <a:ea typeface="Sora Light" pitchFamily="34" charset="-122"/>
                <a:cs typeface="Sora Light" pitchFamily="34" charset="-120"/>
              </a:rPr>
              <a:t>During Phase 2, we will integrate the risk scores directly into the dashboards our advisors already use. We want this to be a seamless part of their workflow, not another tool they have to login to separately.</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3B3535"/>
              </a:solidFill>
              <a:latin typeface="Sora Light" pitchFamily="34" charset="0"/>
              <a:cs typeface="Sora Light" pitchFamily="34" charset="-120"/>
            </a:endParaRPr>
          </a:p>
          <a:p>
            <a:pPr marL="0" indent="0" algn="l">
              <a:lnSpc>
                <a:spcPts val="2200"/>
              </a:lnSpc>
              <a:buNone/>
            </a:pPr>
            <a:r>
              <a:rPr lang="en-US" sz="1200" dirty="0">
                <a:solidFill>
                  <a:srgbClr val="3B3535"/>
                </a:solidFill>
                <a:latin typeface="Sora Light" pitchFamily="34" charset="0"/>
                <a:ea typeface="Sora Light" pitchFamily="34" charset="-122"/>
                <a:cs typeface="Sora Light" pitchFamily="34" charset="-120"/>
              </a:rPr>
              <a:t>By the end of the year, we will have our first "Full Loop" of data—allowing us to measure exactly how many "at-risk" students we successfully moved to the "graduate" category.</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a:extLst>
              <a:ext uri="{FF2B5EF4-FFF2-40B4-BE49-F238E27FC236}">
                <a16:creationId xmlns:a16="http://schemas.microsoft.com/office/drawing/2014/main" id="{863C4182-E579-921F-BB22-DD7CF2E1B752}"/>
              </a:ext>
            </a:extLst>
          </p:cNvPr>
          <p:cNvSpPr>
            <a:spLocks noGrp="1"/>
          </p:cNvSpPr>
          <p:nvPr>
            <p:ph type="sldNum" sz="quarter" idx="5"/>
          </p:nvPr>
        </p:nvSpPr>
        <p:spPr/>
        <p:txBody>
          <a:bodyPr/>
          <a:lstStyle/>
          <a:p>
            <a:fld id="{9EC0795D-FB7E-364A-AF01-143598E0C88B}" type="slidenum">
              <a:rPr lang="en-US" smtClean="0"/>
              <a:t>10</a:t>
            </a:fld>
            <a:endParaRPr lang="en-US"/>
          </a:p>
        </p:txBody>
      </p:sp>
    </p:spTree>
    <p:extLst>
      <p:ext uri="{BB962C8B-B14F-4D97-AF65-F5344CB8AC3E}">
        <p14:creationId xmlns:p14="http://schemas.microsoft.com/office/powerpoint/2010/main" val="569787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As I conclude, I want to emphasize that this project is not about technology for its own sake. It is about using evidence responsibly to support better institutional decisions. Throughout this presentation, I have shown how early, data-informed prioritization can improve retention outcomes, protect institutional resources, and strengthen student success—without removing human judgment or ethical oversight.</a:t>
            </a:r>
          </a:p>
          <a:p>
            <a:endParaRPr lang="en-PH" dirty="0"/>
          </a:p>
          <a:p>
            <a:r>
              <a:rPr lang="en-PH" dirty="0"/>
              <a:t>From a return-on-investment perspective, even small improvements in retention among high-risk students can translate into meaningful financial and operational benefits. From a risk perspective, this approach is deliberately conservative: it is transparent, auditable, and governed by human decision-makers. And from a strategic perspective, the phased roadmap allows institutions to start small, learn safely, and scale only when confidence is earned.</a:t>
            </a:r>
          </a:p>
          <a:p>
            <a:endParaRPr lang="en-PH" dirty="0"/>
          </a:p>
          <a:p>
            <a:r>
              <a:rPr lang="en-PH" dirty="0"/>
              <a:t>Ultimately, I see this initiative as a collaboration between people and intelligent systems. The system identifies where attention is most needed, but it is our educators, advisors, and leaders who determine how support is delivered. That balance—between evidence and experience—is what gives this project its strength and why I believe it has a high probability of success in real institutional settings.</a:t>
            </a:r>
          </a:p>
          <a:p>
            <a:endParaRPr lang="en-US" dirty="0"/>
          </a:p>
        </p:txBody>
      </p:sp>
      <p:sp>
        <p:nvSpPr>
          <p:cNvPr id="4" name="Slide Number Placeholder 3"/>
          <p:cNvSpPr>
            <a:spLocks noGrp="1"/>
          </p:cNvSpPr>
          <p:nvPr>
            <p:ph type="sldNum" sz="quarter" idx="5"/>
          </p:nvPr>
        </p:nvSpPr>
        <p:spPr/>
        <p:txBody>
          <a:bodyPr/>
          <a:lstStyle/>
          <a:p>
            <a:fld id="{9EC0795D-FB7E-364A-AF01-143598E0C88B}" type="slidenum">
              <a:rPr lang="en-US" smtClean="0"/>
              <a:t>11</a:t>
            </a:fld>
            <a:endParaRPr lang="en-US"/>
          </a:p>
        </p:txBody>
      </p:sp>
    </p:spTree>
    <p:extLst>
      <p:ext uri="{BB962C8B-B14F-4D97-AF65-F5344CB8AC3E}">
        <p14:creationId xmlns:p14="http://schemas.microsoft.com/office/powerpoint/2010/main" val="2384113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B3535"/>
                </a:solidFill>
                <a:latin typeface="Sora Light" pitchFamily="34" charset="0"/>
                <a:ea typeface="Sora Light" pitchFamily="34" charset="-122"/>
                <a:cs typeface="Sora Light" pitchFamily="34" charset="-120"/>
              </a:rPr>
              <a:t>Currently, our advisors are often alerted to a student's struggle only after a failing grade is posted or a semester is missed. By then, the cost of recovery—both for the student and the institution—is at its highest. This project treats dropout as a solvable data problem.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3B3535"/>
              </a:solidFill>
              <a:latin typeface="Sora Light" pitchFamily="34" charset="0"/>
              <a:cs typeface="Sora Light"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B3535"/>
                </a:solidFill>
                <a:latin typeface="Sora Light" pitchFamily="34" charset="0"/>
                <a:ea typeface="Sora Light" pitchFamily="34" charset="-122"/>
                <a:cs typeface="Sora Light" pitchFamily="34" charset="-120"/>
              </a:rPr>
              <a:t>From a business perspective, every student we retain represents preserved revenue and a successful fulfillment of our educational mission. Furthermore, a high completion rate is a key metric for institutional ranking and public trust.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3B3535"/>
              </a:solidFill>
              <a:latin typeface="Sora Light" pitchFamily="34" charset="0"/>
              <a:cs typeface="Sora Light"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B3535"/>
                </a:solidFill>
                <a:latin typeface="Sora Light" pitchFamily="34" charset="0"/>
                <a:ea typeface="Sora Light" pitchFamily="34" charset="-122"/>
                <a:cs typeface="Sora Light" pitchFamily="34" charset="-120"/>
              </a:rPr>
              <a:t>Our model provides the decision support needed to prioritize our limited human resources—our advisors and tutors—where they are needed most, ensuring that no at-risk student falls through the cracks due to lack of visibility.</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9EC0795D-FB7E-364A-AF01-143598E0C88B}" type="slidenum">
              <a:rPr lang="en-US" smtClean="0"/>
              <a:t>2</a:t>
            </a:fld>
            <a:endParaRPr lang="en-US"/>
          </a:p>
        </p:txBody>
      </p:sp>
    </p:spTree>
    <p:extLst>
      <p:ext uri="{BB962C8B-B14F-4D97-AF65-F5344CB8AC3E}">
        <p14:creationId xmlns:p14="http://schemas.microsoft.com/office/powerpoint/2010/main" val="328482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895E6-950B-DEC6-32AA-18A2DACA6A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A54877-1DB9-DA09-DB84-556F66905C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2A635C-D6B7-93D9-8FC6-075A8AC89D90}"/>
              </a:ext>
            </a:extLst>
          </p:cNvPr>
          <p:cNvSpPr>
            <a:spLocks noGrp="1"/>
          </p:cNvSpPr>
          <p:nvPr>
            <p:ph type="body" idx="1"/>
          </p:nvPr>
        </p:nvSpPr>
        <p:spPr/>
        <p:txBody>
          <a:bodyPr/>
          <a:lstStyle/>
          <a:p>
            <a:pPr marL="0" indent="0" algn="l">
              <a:lnSpc>
                <a:spcPts val="1450"/>
              </a:lnSpc>
              <a:buNone/>
            </a:pPr>
            <a:r>
              <a:rPr lang="en-US" sz="1200" dirty="0">
                <a:solidFill>
                  <a:srgbClr val="3B3535"/>
                </a:solidFill>
                <a:latin typeface="Sora Light" pitchFamily="34" charset="0"/>
                <a:ea typeface="Sora Light" pitchFamily="34" charset="-122"/>
                <a:cs typeface="Sora Light" pitchFamily="34" charset="-120"/>
              </a:rPr>
              <a:t>The ROI of this project is rooted in efficiency and precision. We analyzed 4,424 student records across 37 different variables. Manually auditing this volume of data to find at-risk students is impossible for a human team to do consistently.</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B3535"/>
                </a:solidFill>
                <a:latin typeface="Sora Light" pitchFamily="34" charset="0"/>
                <a:ea typeface="Sora Light" pitchFamily="34" charset="-122"/>
                <a:cs typeface="Sora Light" pitchFamily="34" charset="-120"/>
              </a:rPr>
              <a:t>By implementing a "Top 10% Intervention Policy," we focus our intensive support resources on the students most likely to benefit. This isn't just about saving students; it's about saving time for our staff so they can focus on high-value interactions.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3B3535"/>
              </a:solidFill>
              <a:latin typeface="Sora Light" pitchFamily="34" charset="0"/>
              <a:cs typeface="Sora Light"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B3535"/>
                </a:solidFill>
                <a:latin typeface="Sora Light" pitchFamily="34" charset="0"/>
                <a:ea typeface="Sora Light" pitchFamily="34" charset="-122"/>
                <a:cs typeface="Sora Light" pitchFamily="34" charset="-120"/>
              </a:rPr>
              <a:t>In the private sector, this is akin to reducing customer churn. In education, it's about maximizing the "Life Time Value" of a student’s journey from enrollment to graduation.</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a:p>
            <a:endParaRPr lang="en-US" dirty="0"/>
          </a:p>
        </p:txBody>
      </p:sp>
      <p:sp>
        <p:nvSpPr>
          <p:cNvPr id="4" name="Slide Number Placeholder 3">
            <a:extLst>
              <a:ext uri="{FF2B5EF4-FFF2-40B4-BE49-F238E27FC236}">
                <a16:creationId xmlns:a16="http://schemas.microsoft.com/office/drawing/2014/main" id="{3BBC1AF8-8139-8361-EF43-A48290025C48}"/>
              </a:ext>
            </a:extLst>
          </p:cNvPr>
          <p:cNvSpPr>
            <a:spLocks noGrp="1"/>
          </p:cNvSpPr>
          <p:nvPr>
            <p:ph type="sldNum" sz="quarter" idx="5"/>
          </p:nvPr>
        </p:nvSpPr>
        <p:spPr/>
        <p:txBody>
          <a:bodyPr/>
          <a:lstStyle/>
          <a:p>
            <a:fld id="{9EC0795D-FB7E-364A-AF01-143598E0C88B}" type="slidenum">
              <a:rPr lang="en-US" smtClean="0"/>
              <a:t>3</a:t>
            </a:fld>
            <a:endParaRPr lang="en-US"/>
          </a:p>
        </p:txBody>
      </p:sp>
    </p:spTree>
    <p:extLst>
      <p:ext uri="{BB962C8B-B14F-4D97-AF65-F5344CB8AC3E}">
        <p14:creationId xmlns:p14="http://schemas.microsoft.com/office/powerpoint/2010/main" val="4070330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E39E3-0175-A456-5C57-509747BF60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FC6F62-99D8-A1E9-8E73-C3360F6F7A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732C68-39B7-44BB-CFA0-91107E5C121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B3535"/>
                </a:solidFill>
                <a:latin typeface="Sora Light" pitchFamily="34" charset="0"/>
                <a:ea typeface="Sora Light" pitchFamily="34" charset="-122"/>
                <a:cs typeface="Sora Light" pitchFamily="34" charset="-120"/>
              </a:rPr>
              <a:t>I want to assure you that this is not a "black box." We used a robust, peer-reviewed dataset to train and validate our approach. The model looks at everything from admission grades to mid-semester curricular unit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3B3535"/>
              </a:solidFill>
              <a:latin typeface="Sora Light" pitchFamily="34" charset="0"/>
              <a:ea typeface="Sora Light" pitchFamily="34" charset="-122"/>
              <a:cs typeface="Sora Light"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B3535"/>
                </a:solidFill>
                <a:latin typeface="Sora Light" pitchFamily="34" charset="0"/>
                <a:ea typeface="Sora Light" pitchFamily="34" charset="-122"/>
                <a:cs typeface="Sora Light" pitchFamily="34" charset="-120"/>
              </a:rPr>
              <a:t>Technically, we treat this as a supervised classification task. We taught the computer what a "dropout" profile looks like based on thousands of past examples. It then applies those patterns to current students to give them a risk score.</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3B3535"/>
              </a:solidFill>
              <a:latin typeface="Sora Light" pitchFamily="34" charset="0"/>
              <a:ea typeface="Sora Light" pitchFamily="34" charset="-122"/>
              <a:cs typeface="Sora Light"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B3535"/>
                </a:solidFill>
                <a:latin typeface="Sora Light" pitchFamily="34" charset="0"/>
                <a:ea typeface="Sora Light" pitchFamily="34" charset="-122"/>
                <a:cs typeface="Sora Light" pitchFamily="34" charset="-120"/>
              </a:rPr>
              <a:t>We prioritized the "ROC-AUC" metric because it is the gold standard for imbalanced data—ensuring that the model is just as good at finding the minority of dropouts as it is at identifying the majority of graduates.</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3B3535"/>
              </a:solidFill>
              <a:latin typeface="Sora Light" pitchFamily="34" charset="0"/>
              <a:ea typeface="Sora Light" pitchFamily="34" charset="-122"/>
              <a:cs typeface="Sora Light"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3B3535"/>
              </a:solidFill>
              <a:latin typeface="Sora Light" pitchFamily="34" charset="0"/>
              <a:cs typeface="Sora Light"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a:p>
            <a:endParaRPr lang="en-US" dirty="0"/>
          </a:p>
        </p:txBody>
      </p:sp>
      <p:sp>
        <p:nvSpPr>
          <p:cNvPr id="4" name="Slide Number Placeholder 3">
            <a:extLst>
              <a:ext uri="{FF2B5EF4-FFF2-40B4-BE49-F238E27FC236}">
                <a16:creationId xmlns:a16="http://schemas.microsoft.com/office/drawing/2014/main" id="{EAF0F7E6-44F5-E0B5-2596-8FB49B0515C5}"/>
              </a:ext>
            </a:extLst>
          </p:cNvPr>
          <p:cNvSpPr>
            <a:spLocks noGrp="1"/>
          </p:cNvSpPr>
          <p:nvPr>
            <p:ph type="sldNum" sz="quarter" idx="5"/>
          </p:nvPr>
        </p:nvSpPr>
        <p:spPr/>
        <p:txBody>
          <a:bodyPr/>
          <a:lstStyle/>
          <a:p>
            <a:fld id="{9EC0795D-FB7E-364A-AF01-143598E0C88B}" type="slidenum">
              <a:rPr lang="en-US" smtClean="0"/>
              <a:t>4</a:t>
            </a:fld>
            <a:endParaRPr lang="en-US"/>
          </a:p>
        </p:txBody>
      </p:sp>
    </p:spTree>
    <p:extLst>
      <p:ext uri="{BB962C8B-B14F-4D97-AF65-F5344CB8AC3E}">
        <p14:creationId xmlns:p14="http://schemas.microsoft.com/office/powerpoint/2010/main" val="3236015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E49B8-92F5-1C06-FABE-08973211FF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D3EFF9-361D-B47E-BEB2-7ACE6D4094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D28475-0FF9-0610-6580-2597C8A57AD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B3535"/>
                </a:solidFill>
                <a:latin typeface="Sora Light" pitchFamily="34" charset="0"/>
                <a:ea typeface="Sora Light" pitchFamily="34" charset="-122"/>
                <a:cs typeface="Sora Light" pitchFamily="34" charset="-120"/>
              </a:rPr>
              <a:t>It is vital to understand that the model's output is a "Risk Score," not a final judgment. We are using these scores as a "Decision Support" tool. A high risk score is a signal for an advisor to pick up the phone or schedule a meeting.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3B3535"/>
              </a:solidFill>
              <a:latin typeface="Sora Light" pitchFamily="34" charset="0"/>
              <a:cs typeface="Sora Light"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B3535"/>
                </a:solidFill>
                <a:latin typeface="Sora Light" pitchFamily="34" charset="0"/>
                <a:ea typeface="Sora Light" pitchFamily="34" charset="-122"/>
                <a:cs typeface="Sora Light" pitchFamily="34" charset="-120"/>
              </a:rPr>
              <a:t>We recognize that data doesn't tell the whole story. A student might have a high risk score due to temporary personal circumstances that the model can't see. That is why human-in-the-loop is a core part of our strategy.</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B3535"/>
                </a:solidFill>
                <a:latin typeface="Sora Light" pitchFamily="34" charset="0"/>
                <a:ea typeface="Sora Light" pitchFamily="34" charset="-122"/>
                <a:cs typeface="Sora Light" pitchFamily="34" charset="-120"/>
              </a:rPr>
              <a:t>This score allows us to be surgical. Instead of "mass emails" to all students, which often get ignored, we can provide personalized outreach that acknowledges the specific challenges a student might be facing.</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a:p>
            <a:endParaRPr lang="en-US" dirty="0"/>
          </a:p>
        </p:txBody>
      </p:sp>
      <p:sp>
        <p:nvSpPr>
          <p:cNvPr id="4" name="Slide Number Placeholder 3">
            <a:extLst>
              <a:ext uri="{FF2B5EF4-FFF2-40B4-BE49-F238E27FC236}">
                <a16:creationId xmlns:a16="http://schemas.microsoft.com/office/drawing/2014/main" id="{25475D47-7AB6-E1A9-DC99-CE40D177B835}"/>
              </a:ext>
            </a:extLst>
          </p:cNvPr>
          <p:cNvSpPr>
            <a:spLocks noGrp="1"/>
          </p:cNvSpPr>
          <p:nvPr>
            <p:ph type="sldNum" sz="quarter" idx="5"/>
          </p:nvPr>
        </p:nvSpPr>
        <p:spPr/>
        <p:txBody>
          <a:bodyPr/>
          <a:lstStyle/>
          <a:p>
            <a:fld id="{9EC0795D-FB7E-364A-AF01-143598E0C88B}" type="slidenum">
              <a:rPr lang="en-US" smtClean="0"/>
              <a:t>5</a:t>
            </a:fld>
            <a:endParaRPr lang="en-US"/>
          </a:p>
        </p:txBody>
      </p:sp>
    </p:spTree>
    <p:extLst>
      <p:ext uri="{BB962C8B-B14F-4D97-AF65-F5344CB8AC3E}">
        <p14:creationId xmlns:p14="http://schemas.microsoft.com/office/powerpoint/2010/main" val="50422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F44D0-4E84-EEF0-A1C0-44BBA16340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D76C89-CAE6-D46C-7B44-68E6D8C164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0BA735-2F92-B035-BE77-F4174C2DFC0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B3535"/>
                </a:solidFill>
                <a:latin typeface="Sora Light" pitchFamily="34" charset="0"/>
                <a:ea typeface="Sora Light" pitchFamily="34" charset="-122"/>
                <a:cs typeface="Sora Light" pitchFamily="34" charset="-120"/>
              </a:rPr>
              <a:t>Our implementation strategy is built on a tiered support model. Not every student needs the same level of intervention. By using the model's risk tiers, we can distribute our support services more effectively.</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indent="0" algn="l">
              <a:lnSpc>
                <a:spcPts val="2250"/>
              </a:lnSpc>
              <a:buNone/>
            </a:pPr>
            <a:r>
              <a:rPr lang="en-US" sz="1200" dirty="0">
                <a:solidFill>
                  <a:srgbClr val="3B3535"/>
                </a:solidFill>
                <a:latin typeface="Sora Light" pitchFamily="34" charset="0"/>
                <a:ea typeface="Sora Light" pitchFamily="34" charset="-122"/>
                <a:cs typeface="Sora Light" pitchFamily="34" charset="-120"/>
              </a:rPr>
              <a:t>The highest-risk 10% are flagged for our intensive "Success Coaching" program. This ensures our most expensive and time-consuming interventions are reserved for those who truly need them.</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B3535"/>
                </a:solidFill>
                <a:latin typeface="Sora Light" pitchFamily="34" charset="0"/>
                <a:ea typeface="Sora Light" pitchFamily="34" charset="-122"/>
                <a:cs typeface="Sora Light" pitchFamily="34" charset="-120"/>
              </a:rPr>
              <a:t>For the middle tier, we might use automated but personalized nudges—reminders about tutoring centers or study groups. This strategy allows us to scale our impact without exponentially increasing our headcount.</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a:p>
            <a:endParaRPr lang="en-US" dirty="0"/>
          </a:p>
        </p:txBody>
      </p:sp>
      <p:sp>
        <p:nvSpPr>
          <p:cNvPr id="4" name="Slide Number Placeholder 3">
            <a:extLst>
              <a:ext uri="{FF2B5EF4-FFF2-40B4-BE49-F238E27FC236}">
                <a16:creationId xmlns:a16="http://schemas.microsoft.com/office/drawing/2014/main" id="{AE6707E1-C108-7F92-A7FD-E1F529F49046}"/>
              </a:ext>
            </a:extLst>
          </p:cNvPr>
          <p:cNvSpPr>
            <a:spLocks noGrp="1"/>
          </p:cNvSpPr>
          <p:nvPr>
            <p:ph type="sldNum" sz="quarter" idx="5"/>
          </p:nvPr>
        </p:nvSpPr>
        <p:spPr/>
        <p:txBody>
          <a:bodyPr/>
          <a:lstStyle/>
          <a:p>
            <a:fld id="{9EC0795D-FB7E-364A-AF01-143598E0C88B}" type="slidenum">
              <a:rPr lang="en-US" smtClean="0"/>
              <a:t>6</a:t>
            </a:fld>
            <a:endParaRPr lang="en-US"/>
          </a:p>
        </p:txBody>
      </p:sp>
    </p:spTree>
    <p:extLst>
      <p:ext uri="{BB962C8B-B14F-4D97-AF65-F5344CB8AC3E}">
        <p14:creationId xmlns:p14="http://schemas.microsoft.com/office/powerpoint/2010/main" val="1060477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50202-EE44-915D-77BE-ABAEAAEAA6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FBB443-DBDA-7095-875F-6274F33CA9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DAF344-CC91-57EA-53F1-73E5D082BD6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B3535"/>
                </a:solidFill>
                <a:latin typeface="Sora Light" pitchFamily="34" charset="0"/>
                <a:ea typeface="Sora Light" pitchFamily="34" charset="-122"/>
                <a:cs typeface="Sora Light" pitchFamily="34" charset="-120"/>
              </a:rPr>
              <a:t>In the educational sector, fairness is not optional—it is a requirement. We took proactive steps to ensure our model does not unintentionally penalize students based on sensitive attributes like gender.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3B3535"/>
              </a:solidFill>
              <a:latin typeface="Sora Light" pitchFamily="34" charset="0"/>
              <a:cs typeface="Sora Light"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B3535"/>
                </a:solidFill>
                <a:latin typeface="Sora Light" pitchFamily="34" charset="0"/>
                <a:ea typeface="Sora Light" pitchFamily="34" charset="-122"/>
                <a:cs typeface="Sora Light" pitchFamily="34" charset="-120"/>
              </a:rPr>
              <a:t>We performed what is called a "Fairness Audit." We checked metrics like the "Disparate Impact Ratio" to ensure that being flagged for support was based on academic risk, not demographic profile.</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B3535"/>
                </a:solidFill>
                <a:latin typeface="Sora Light" pitchFamily="34" charset="0"/>
                <a:ea typeface="Sora Light" pitchFamily="34" charset="-122"/>
                <a:cs typeface="Sora Light" pitchFamily="34" charset="-120"/>
              </a:rPr>
              <a:t>If we found a gap, we applied mitigation strategies during the training process to level the playing field. We want to ensure that "AI-driven" does not mean "AI-biased."</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a:extLst>
              <a:ext uri="{FF2B5EF4-FFF2-40B4-BE49-F238E27FC236}">
                <a16:creationId xmlns:a16="http://schemas.microsoft.com/office/drawing/2014/main" id="{12BDD0C3-28E5-39BF-B5C3-4263731B89C2}"/>
              </a:ext>
            </a:extLst>
          </p:cNvPr>
          <p:cNvSpPr>
            <a:spLocks noGrp="1"/>
          </p:cNvSpPr>
          <p:nvPr>
            <p:ph type="sldNum" sz="quarter" idx="5"/>
          </p:nvPr>
        </p:nvSpPr>
        <p:spPr/>
        <p:txBody>
          <a:bodyPr/>
          <a:lstStyle/>
          <a:p>
            <a:fld id="{9EC0795D-FB7E-364A-AF01-143598E0C88B}" type="slidenum">
              <a:rPr lang="en-US" smtClean="0"/>
              <a:t>7</a:t>
            </a:fld>
            <a:endParaRPr lang="en-US"/>
          </a:p>
        </p:txBody>
      </p:sp>
    </p:spTree>
    <p:extLst>
      <p:ext uri="{BB962C8B-B14F-4D97-AF65-F5344CB8AC3E}">
        <p14:creationId xmlns:p14="http://schemas.microsoft.com/office/powerpoint/2010/main" val="3524906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54BFC5-1FB3-CD48-4330-D396EAD47B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B26E9B-7458-F42F-CCD9-54EBBB736B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0FD7FE-A77A-231B-E748-EACEF23B8CD3}"/>
              </a:ext>
            </a:extLst>
          </p:cNvPr>
          <p:cNvSpPr>
            <a:spLocks noGrp="1"/>
          </p:cNvSpPr>
          <p:nvPr>
            <p:ph type="body" idx="1"/>
          </p:nvPr>
        </p:nvSpPr>
        <p:spPr/>
        <p:txBody>
          <a:bodyPr/>
          <a:lstStyle/>
          <a:p>
            <a:r>
              <a:rPr lang="en-PH" dirty="0"/>
              <a:t>When we ask what the system is actually paying attention to, the most important signal is what I call </a:t>
            </a:r>
            <a:r>
              <a:rPr lang="en-PH" i="1" dirty="0"/>
              <a:t>academic momentum</a:t>
            </a:r>
            <a:r>
              <a:rPr lang="en-PH" dirty="0"/>
              <a:t>. Simply put, students who successfully complete more units in their first year are far more likely to persist. This confirms what educators already know intuitively, but now we can see it consistently across the entire student population.</a:t>
            </a:r>
          </a:p>
          <a:p>
            <a:endParaRPr lang="en-PH" dirty="0"/>
          </a:p>
          <a:p>
            <a:r>
              <a:rPr lang="en-PH" dirty="0"/>
              <a:t>The second driver relates to </a:t>
            </a:r>
            <a:r>
              <a:rPr lang="en-PH" i="1" dirty="0"/>
              <a:t>socioeconomic stability</a:t>
            </a:r>
            <a:r>
              <a:rPr lang="en-PH" dirty="0"/>
              <a:t>. Students who struggle with tuition payments or who do not have scholarship support tend to face higher levels of pressure outside the classroom. What this allows us to do strategically is involve the right support units earlier, such as financial aid offices, instead of waiting until academic performance declines.</a:t>
            </a:r>
            <a:br>
              <a:rPr lang="en-PH" dirty="0"/>
            </a:br>
            <a:endParaRPr lang="en-PH" dirty="0"/>
          </a:p>
          <a:p>
            <a:r>
              <a:rPr lang="en-PH" dirty="0"/>
              <a:t>The third driver, </a:t>
            </a:r>
            <a:r>
              <a:rPr lang="en-PH" i="1" dirty="0"/>
              <a:t>background</a:t>
            </a:r>
            <a:r>
              <a:rPr lang="en-PH" dirty="0"/>
              <a:t>, is often misunderstood, so I want to be very clear about how it is used. Factors like age at enrollment and admission grades do </a:t>
            </a:r>
            <a:r>
              <a:rPr lang="en-PH" b="1" dirty="0"/>
              <a:t>not</a:t>
            </a:r>
            <a:r>
              <a:rPr lang="en-PH" dirty="0"/>
              <a:t> define a student’s potential, and they are not treated as reasons for intervention on their own. Instead, they provide baseline context that helps us interpret other signals correctly. For example, a mature student or someone entering through a non-traditional pathway may face different structural challenges. Understanding this context helps leaders design fairer, more appropriate support strategies rather than one-size-fits-all policies.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a:extLst>
              <a:ext uri="{FF2B5EF4-FFF2-40B4-BE49-F238E27FC236}">
                <a16:creationId xmlns:a16="http://schemas.microsoft.com/office/drawing/2014/main" id="{A2052012-8017-2052-8812-BD618F30323B}"/>
              </a:ext>
            </a:extLst>
          </p:cNvPr>
          <p:cNvSpPr>
            <a:spLocks noGrp="1"/>
          </p:cNvSpPr>
          <p:nvPr>
            <p:ph type="sldNum" sz="quarter" idx="5"/>
          </p:nvPr>
        </p:nvSpPr>
        <p:spPr/>
        <p:txBody>
          <a:bodyPr/>
          <a:lstStyle/>
          <a:p>
            <a:fld id="{9EC0795D-FB7E-364A-AF01-143598E0C88B}" type="slidenum">
              <a:rPr lang="en-US" smtClean="0"/>
              <a:t>8</a:t>
            </a:fld>
            <a:endParaRPr lang="en-US"/>
          </a:p>
        </p:txBody>
      </p:sp>
    </p:spTree>
    <p:extLst>
      <p:ext uri="{BB962C8B-B14F-4D97-AF65-F5344CB8AC3E}">
        <p14:creationId xmlns:p14="http://schemas.microsoft.com/office/powerpoint/2010/main" val="2809732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437C8-879B-8DBD-4EE9-4908E5FC95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AFA1C5-8F2C-F20E-8A5E-807031CE8B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546513-EDD2-156B-0DFB-F79B1E1B4AD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B3535"/>
                </a:solidFill>
                <a:latin typeface="Sora Light" pitchFamily="34" charset="0"/>
                <a:ea typeface="Sora Light" pitchFamily="34" charset="-122"/>
                <a:cs typeface="Sora Light" pitchFamily="34" charset="-120"/>
              </a:rPr>
              <a:t>We have built "Risk Controls" into the deployment of this model. We know that the student population of 2026 might be different from the population of 2024. Therefore, the model will be recalibrated annually to avoid "Model Drift".</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B3535"/>
                </a:solidFill>
                <a:latin typeface="Sora Light" pitchFamily="34" charset="0"/>
                <a:ea typeface="Sora Light" pitchFamily="34" charset="-122"/>
                <a:cs typeface="Sora Light" pitchFamily="34" charset="-120"/>
              </a:rPr>
              <a:t>Data privacy is our top priority. The model uses structured records for training, but once in production, it operates within our secure, permission-based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3B3535"/>
              </a:solidFill>
              <a:latin typeface="Sora Light" pitchFamily="34" charset="0"/>
              <a:cs typeface="Sora Light"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B3535"/>
                </a:solidFill>
                <a:latin typeface="Sora Light" pitchFamily="34" charset="0"/>
                <a:ea typeface="Sora Light" pitchFamily="34" charset="-122"/>
                <a:cs typeface="Sora Light" pitchFamily="34" charset="-120"/>
              </a:rPr>
              <a:t>Most importantly, the model has no power to "dismiss" a student. It is strictly a "Recommendation Engine" for support. The human advisor is the final authority.</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a:extLst>
              <a:ext uri="{FF2B5EF4-FFF2-40B4-BE49-F238E27FC236}">
                <a16:creationId xmlns:a16="http://schemas.microsoft.com/office/drawing/2014/main" id="{E61FE348-86BB-F999-C0BB-F9867D8F13F0}"/>
              </a:ext>
            </a:extLst>
          </p:cNvPr>
          <p:cNvSpPr>
            <a:spLocks noGrp="1"/>
          </p:cNvSpPr>
          <p:nvPr>
            <p:ph type="sldNum" sz="quarter" idx="5"/>
          </p:nvPr>
        </p:nvSpPr>
        <p:spPr/>
        <p:txBody>
          <a:bodyPr/>
          <a:lstStyle/>
          <a:p>
            <a:fld id="{9EC0795D-FB7E-364A-AF01-143598E0C88B}" type="slidenum">
              <a:rPr lang="en-US" smtClean="0"/>
              <a:t>9</a:t>
            </a:fld>
            <a:endParaRPr lang="en-US"/>
          </a:p>
        </p:txBody>
      </p:sp>
    </p:spTree>
    <p:extLst>
      <p:ext uri="{BB962C8B-B14F-4D97-AF65-F5344CB8AC3E}">
        <p14:creationId xmlns:p14="http://schemas.microsoft.com/office/powerpoint/2010/main" val="2288326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237FF-C8AD-27CF-6E9D-E727F4F3E7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34432A-B6AB-2DE9-6804-B5F5402F7E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D77E949-1506-D70F-B3DD-D2E054AD63AF}"/>
              </a:ext>
            </a:extLst>
          </p:cNvPr>
          <p:cNvSpPr>
            <a:spLocks noGrp="1"/>
          </p:cNvSpPr>
          <p:nvPr>
            <p:ph type="dt" sz="half" idx="10"/>
          </p:nvPr>
        </p:nvSpPr>
        <p:spPr/>
        <p:txBody>
          <a:bodyPr/>
          <a:lstStyle/>
          <a:p>
            <a:fld id="{13A1EEA3-4DB2-AD48-A63E-B8AB7578489F}" type="datetimeFigureOut">
              <a:rPr lang="en-US" smtClean="0"/>
              <a:t>1/11/26</a:t>
            </a:fld>
            <a:endParaRPr lang="en-US"/>
          </a:p>
        </p:txBody>
      </p:sp>
      <p:sp>
        <p:nvSpPr>
          <p:cNvPr id="5" name="Footer Placeholder 4">
            <a:extLst>
              <a:ext uri="{FF2B5EF4-FFF2-40B4-BE49-F238E27FC236}">
                <a16:creationId xmlns:a16="http://schemas.microsoft.com/office/drawing/2014/main" id="{683DC3EB-FEA7-C75F-40FC-9113218EBC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CB88DD-8C17-9ED6-9574-E00A9C5F1887}"/>
              </a:ext>
            </a:extLst>
          </p:cNvPr>
          <p:cNvSpPr>
            <a:spLocks noGrp="1"/>
          </p:cNvSpPr>
          <p:nvPr>
            <p:ph type="sldNum" sz="quarter" idx="12"/>
          </p:nvPr>
        </p:nvSpPr>
        <p:spPr/>
        <p:txBody>
          <a:bodyPr/>
          <a:lstStyle/>
          <a:p>
            <a:fld id="{A5EAA3E4-67B1-F644-8BCA-A7B9D3D32925}" type="slidenum">
              <a:rPr lang="en-US" smtClean="0"/>
              <a:t>‹#›</a:t>
            </a:fld>
            <a:endParaRPr lang="en-US"/>
          </a:p>
        </p:txBody>
      </p:sp>
    </p:spTree>
    <p:extLst>
      <p:ext uri="{BB962C8B-B14F-4D97-AF65-F5344CB8AC3E}">
        <p14:creationId xmlns:p14="http://schemas.microsoft.com/office/powerpoint/2010/main" val="27484068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3E2C0-FB8C-2739-887A-910D27B5F3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C7273C3-1B5E-FF70-6073-990BD47DB7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4259B1-3D03-138B-F2FD-DB81D16533EB}"/>
              </a:ext>
            </a:extLst>
          </p:cNvPr>
          <p:cNvSpPr>
            <a:spLocks noGrp="1"/>
          </p:cNvSpPr>
          <p:nvPr>
            <p:ph type="dt" sz="half" idx="10"/>
          </p:nvPr>
        </p:nvSpPr>
        <p:spPr/>
        <p:txBody>
          <a:bodyPr/>
          <a:lstStyle/>
          <a:p>
            <a:fld id="{13A1EEA3-4DB2-AD48-A63E-B8AB7578489F}" type="datetimeFigureOut">
              <a:rPr lang="en-US" smtClean="0"/>
              <a:t>1/11/26</a:t>
            </a:fld>
            <a:endParaRPr lang="en-US"/>
          </a:p>
        </p:txBody>
      </p:sp>
      <p:sp>
        <p:nvSpPr>
          <p:cNvPr id="5" name="Footer Placeholder 4">
            <a:extLst>
              <a:ext uri="{FF2B5EF4-FFF2-40B4-BE49-F238E27FC236}">
                <a16:creationId xmlns:a16="http://schemas.microsoft.com/office/drawing/2014/main" id="{6B4CC0D5-1C03-1F61-AC78-936DDB99E3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5297BC-5917-B6B1-DDAB-537C9C88CA95}"/>
              </a:ext>
            </a:extLst>
          </p:cNvPr>
          <p:cNvSpPr>
            <a:spLocks noGrp="1"/>
          </p:cNvSpPr>
          <p:nvPr>
            <p:ph type="sldNum" sz="quarter" idx="12"/>
          </p:nvPr>
        </p:nvSpPr>
        <p:spPr/>
        <p:txBody>
          <a:bodyPr/>
          <a:lstStyle/>
          <a:p>
            <a:fld id="{A5EAA3E4-67B1-F644-8BCA-A7B9D3D32925}" type="slidenum">
              <a:rPr lang="en-US" smtClean="0"/>
              <a:t>‹#›</a:t>
            </a:fld>
            <a:endParaRPr lang="en-US"/>
          </a:p>
        </p:txBody>
      </p:sp>
    </p:spTree>
    <p:extLst>
      <p:ext uri="{BB962C8B-B14F-4D97-AF65-F5344CB8AC3E}">
        <p14:creationId xmlns:p14="http://schemas.microsoft.com/office/powerpoint/2010/main" val="2275744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3DE1B4-F7FB-0254-30C6-A3460795FAE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EDFD5B9-32A4-B21C-BB9D-7BB1E5826F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B5199A-FF03-1120-20F0-95090A99AA18}"/>
              </a:ext>
            </a:extLst>
          </p:cNvPr>
          <p:cNvSpPr>
            <a:spLocks noGrp="1"/>
          </p:cNvSpPr>
          <p:nvPr>
            <p:ph type="dt" sz="half" idx="10"/>
          </p:nvPr>
        </p:nvSpPr>
        <p:spPr/>
        <p:txBody>
          <a:bodyPr/>
          <a:lstStyle/>
          <a:p>
            <a:fld id="{13A1EEA3-4DB2-AD48-A63E-B8AB7578489F}" type="datetimeFigureOut">
              <a:rPr lang="en-US" smtClean="0"/>
              <a:t>1/11/26</a:t>
            </a:fld>
            <a:endParaRPr lang="en-US"/>
          </a:p>
        </p:txBody>
      </p:sp>
      <p:sp>
        <p:nvSpPr>
          <p:cNvPr id="5" name="Footer Placeholder 4">
            <a:extLst>
              <a:ext uri="{FF2B5EF4-FFF2-40B4-BE49-F238E27FC236}">
                <a16:creationId xmlns:a16="http://schemas.microsoft.com/office/drawing/2014/main" id="{A2359EDB-9DEA-9402-EA2B-313C7C7A39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EFFE55-2C21-6DD2-F01E-8B21C1D4BE1E}"/>
              </a:ext>
            </a:extLst>
          </p:cNvPr>
          <p:cNvSpPr>
            <a:spLocks noGrp="1"/>
          </p:cNvSpPr>
          <p:nvPr>
            <p:ph type="sldNum" sz="quarter" idx="12"/>
          </p:nvPr>
        </p:nvSpPr>
        <p:spPr/>
        <p:txBody>
          <a:bodyPr/>
          <a:lstStyle/>
          <a:p>
            <a:fld id="{A5EAA3E4-67B1-F644-8BCA-A7B9D3D32925}" type="slidenum">
              <a:rPr lang="en-US" smtClean="0"/>
              <a:t>‹#›</a:t>
            </a:fld>
            <a:endParaRPr lang="en-US"/>
          </a:p>
        </p:txBody>
      </p:sp>
    </p:spTree>
    <p:extLst>
      <p:ext uri="{BB962C8B-B14F-4D97-AF65-F5344CB8AC3E}">
        <p14:creationId xmlns:p14="http://schemas.microsoft.com/office/powerpoint/2010/main" val="2999736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7CFFA-F37F-F932-1519-5C1FDA763F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6CFF74-235F-387B-D166-A6C6857CE2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8DBDAD-1A2E-3595-E1AE-3AEE5F42722C}"/>
              </a:ext>
            </a:extLst>
          </p:cNvPr>
          <p:cNvSpPr>
            <a:spLocks noGrp="1"/>
          </p:cNvSpPr>
          <p:nvPr>
            <p:ph type="dt" sz="half" idx="10"/>
          </p:nvPr>
        </p:nvSpPr>
        <p:spPr/>
        <p:txBody>
          <a:bodyPr/>
          <a:lstStyle/>
          <a:p>
            <a:fld id="{13A1EEA3-4DB2-AD48-A63E-B8AB7578489F}" type="datetimeFigureOut">
              <a:rPr lang="en-US" smtClean="0"/>
              <a:t>1/11/26</a:t>
            </a:fld>
            <a:endParaRPr lang="en-US"/>
          </a:p>
        </p:txBody>
      </p:sp>
      <p:sp>
        <p:nvSpPr>
          <p:cNvPr id="5" name="Footer Placeholder 4">
            <a:extLst>
              <a:ext uri="{FF2B5EF4-FFF2-40B4-BE49-F238E27FC236}">
                <a16:creationId xmlns:a16="http://schemas.microsoft.com/office/drawing/2014/main" id="{6F55F6AD-4199-2FCC-C7B8-6558836683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1C431A-E881-6CE6-A64F-919509DA4501}"/>
              </a:ext>
            </a:extLst>
          </p:cNvPr>
          <p:cNvSpPr>
            <a:spLocks noGrp="1"/>
          </p:cNvSpPr>
          <p:nvPr>
            <p:ph type="sldNum" sz="quarter" idx="12"/>
          </p:nvPr>
        </p:nvSpPr>
        <p:spPr/>
        <p:txBody>
          <a:bodyPr/>
          <a:lstStyle/>
          <a:p>
            <a:fld id="{A5EAA3E4-67B1-F644-8BCA-A7B9D3D32925}" type="slidenum">
              <a:rPr lang="en-US" smtClean="0"/>
              <a:t>‹#›</a:t>
            </a:fld>
            <a:endParaRPr lang="en-US"/>
          </a:p>
        </p:txBody>
      </p:sp>
    </p:spTree>
    <p:extLst>
      <p:ext uri="{BB962C8B-B14F-4D97-AF65-F5344CB8AC3E}">
        <p14:creationId xmlns:p14="http://schemas.microsoft.com/office/powerpoint/2010/main" val="1425507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392CC-9718-A0AA-720A-945E7969B6D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10C4175-6E38-39A6-2107-D9D357F5FE3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EDCC39-E0DB-60BD-74C9-8C8E12EF3533}"/>
              </a:ext>
            </a:extLst>
          </p:cNvPr>
          <p:cNvSpPr>
            <a:spLocks noGrp="1"/>
          </p:cNvSpPr>
          <p:nvPr>
            <p:ph type="dt" sz="half" idx="10"/>
          </p:nvPr>
        </p:nvSpPr>
        <p:spPr/>
        <p:txBody>
          <a:bodyPr/>
          <a:lstStyle/>
          <a:p>
            <a:fld id="{13A1EEA3-4DB2-AD48-A63E-B8AB7578489F}" type="datetimeFigureOut">
              <a:rPr lang="en-US" smtClean="0"/>
              <a:t>1/11/26</a:t>
            </a:fld>
            <a:endParaRPr lang="en-US"/>
          </a:p>
        </p:txBody>
      </p:sp>
      <p:sp>
        <p:nvSpPr>
          <p:cNvPr id="5" name="Footer Placeholder 4">
            <a:extLst>
              <a:ext uri="{FF2B5EF4-FFF2-40B4-BE49-F238E27FC236}">
                <a16:creationId xmlns:a16="http://schemas.microsoft.com/office/drawing/2014/main" id="{4B521402-85DD-91D8-E892-401B733FDE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D746A4-6E72-EB62-8762-1C59390DE19F}"/>
              </a:ext>
            </a:extLst>
          </p:cNvPr>
          <p:cNvSpPr>
            <a:spLocks noGrp="1"/>
          </p:cNvSpPr>
          <p:nvPr>
            <p:ph type="sldNum" sz="quarter" idx="12"/>
          </p:nvPr>
        </p:nvSpPr>
        <p:spPr/>
        <p:txBody>
          <a:bodyPr/>
          <a:lstStyle/>
          <a:p>
            <a:fld id="{A5EAA3E4-67B1-F644-8BCA-A7B9D3D32925}" type="slidenum">
              <a:rPr lang="en-US" smtClean="0"/>
              <a:t>‹#›</a:t>
            </a:fld>
            <a:endParaRPr lang="en-US"/>
          </a:p>
        </p:txBody>
      </p:sp>
    </p:spTree>
    <p:extLst>
      <p:ext uri="{BB962C8B-B14F-4D97-AF65-F5344CB8AC3E}">
        <p14:creationId xmlns:p14="http://schemas.microsoft.com/office/powerpoint/2010/main" val="659674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57277-0C58-E4DF-ED46-B43FA56212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885FAC-6083-266B-B69C-A9CB8839E4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EC7448A-73E8-9D95-781D-864D119D6A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29BC506-B905-6E30-3AA8-3A87CC9526CC}"/>
              </a:ext>
            </a:extLst>
          </p:cNvPr>
          <p:cNvSpPr>
            <a:spLocks noGrp="1"/>
          </p:cNvSpPr>
          <p:nvPr>
            <p:ph type="dt" sz="half" idx="10"/>
          </p:nvPr>
        </p:nvSpPr>
        <p:spPr/>
        <p:txBody>
          <a:bodyPr/>
          <a:lstStyle/>
          <a:p>
            <a:fld id="{13A1EEA3-4DB2-AD48-A63E-B8AB7578489F}" type="datetimeFigureOut">
              <a:rPr lang="en-US" smtClean="0"/>
              <a:t>1/11/26</a:t>
            </a:fld>
            <a:endParaRPr lang="en-US"/>
          </a:p>
        </p:txBody>
      </p:sp>
      <p:sp>
        <p:nvSpPr>
          <p:cNvPr id="6" name="Footer Placeholder 5">
            <a:extLst>
              <a:ext uri="{FF2B5EF4-FFF2-40B4-BE49-F238E27FC236}">
                <a16:creationId xmlns:a16="http://schemas.microsoft.com/office/drawing/2014/main" id="{070041A0-293C-66C2-F355-E21DFA5BAB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84DF81-702C-4886-EB2B-31963C45570C}"/>
              </a:ext>
            </a:extLst>
          </p:cNvPr>
          <p:cNvSpPr>
            <a:spLocks noGrp="1"/>
          </p:cNvSpPr>
          <p:nvPr>
            <p:ph type="sldNum" sz="quarter" idx="12"/>
          </p:nvPr>
        </p:nvSpPr>
        <p:spPr/>
        <p:txBody>
          <a:bodyPr/>
          <a:lstStyle/>
          <a:p>
            <a:fld id="{A5EAA3E4-67B1-F644-8BCA-A7B9D3D32925}" type="slidenum">
              <a:rPr lang="en-US" smtClean="0"/>
              <a:t>‹#›</a:t>
            </a:fld>
            <a:endParaRPr lang="en-US"/>
          </a:p>
        </p:txBody>
      </p:sp>
    </p:spTree>
    <p:extLst>
      <p:ext uri="{BB962C8B-B14F-4D97-AF65-F5344CB8AC3E}">
        <p14:creationId xmlns:p14="http://schemas.microsoft.com/office/powerpoint/2010/main" val="3469176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A6CDB-7845-4060-3A27-DA357D223F4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CC35BB-DE27-CEC3-EE0D-47A9A6C591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597AE6F-E6D6-678D-95C6-C707AAFDF74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8DC478-F00E-5A17-ED60-00DF2A7A99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DB792F6-4739-2933-8BD0-0208F5BBB7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01D85B1-32C1-ED47-04C0-2A6067B9812C}"/>
              </a:ext>
            </a:extLst>
          </p:cNvPr>
          <p:cNvSpPr>
            <a:spLocks noGrp="1"/>
          </p:cNvSpPr>
          <p:nvPr>
            <p:ph type="dt" sz="half" idx="10"/>
          </p:nvPr>
        </p:nvSpPr>
        <p:spPr/>
        <p:txBody>
          <a:bodyPr/>
          <a:lstStyle/>
          <a:p>
            <a:fld id="{13A1EEA3-4DB2-AD48-A63E-B8AB7578489F}" type="datetimeFigureOut">
              <a:rPr lang="en-US" smtClean="0"/>
              <a:t>1/11/26</a:t>
            </a:fld>
            <a:endParaRPr lang="en-US"/>
          </a:p>
        </p:txBody>
      </p:sp>
      <p:sp>
        <p:nvSpPr>
          <p:cNvPr id="8" name="Footer Placeholder 7">
            <a:extLst>
              <a:ext uri="{FF2B5EF4-FFF2-40B4-BE49-F238E27FC236}">
                <a16:creationId xmlns:a16="http://schemas.microsoft.com/office/drawing/2014/main" id="{A20B4842-1C3E-38F0-BAD0-4E9C69D3CB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AB1984D-4711-6AE3-B8AD-DEBE2BA206D2}"/>
              </a:ext>
            </a:extLst>
          </p:cNvPr>
          <p:cNvSpPr>
            <a:spLocks noGrp="1"/>
          </p:cNvSpPr>
          <p:nvPr>
            <p:ph type="sldNum" sz="quarter" idx="12"/>
          </p:nvPr>
        </p:nvSpPr>
        <p:spPr/>
        <p:txBody>
          <a:bodyPr/>
          <a:lstStyle/>
          <a:p>
            <a:fld id="{A5EAA3E4-67B1-F644-8BCA-A7B9D3D32925}" type="slidenum">
              <a:rPr lang="en-US" smtClean="0"/>
              <a:t>‹#›</a:t>
            </a:fld>
            <a:endParaRPr lang="en-US"/>
          </a:p>
        </p:txBody>
      </p:sp>
    </p:spTree>
    <p:extLst>
      <p:ext uri="{BB962C8B-B14F-4D97-AF65-F5344CB8AC3E}">
        <p14:creationId xmlns:p14="http://schemas.microsoft.com/office/powerpoint/2010/main" val="1037507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02BED-3A76-C9C7-2FC4-E8D97B1326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C885D29-EBA7-BA88-408C-0013E447A2FB}"/>
              </a:ext>
            </a:extLst>
          </p:cNvPr>
          <p:cNvSpPr>
            <a:spLocks noGrp="1"/>
          </p:cNvSpPr>
          <p:nvPr>
            <p:ph type="dt" sz="half" idx="10"/>
          </p:nvPr>
        </p:nvSpPr>
        <p:spPr/>
        <p:txBody>
          <a:bodyPr/>
          <a:lstStyle/>
          <a:p>
            <a:fld id="{13A1EEA3-4DB2-AD48-A63E-B8AB7578489F}" type="datetimeFigureOut">
              <a:rPr lang="en-US" smtClean="0"/>
              <a:t>1/11/26</a:t>
            </a:fld>
            <a:endParaRPr lang="en-US"/>
          </a:p>
        </p:txBody>
      </p:sp>
      <p:sp>
        <p:nvSpPr>
          <p:cNvPr id="4" name="Footer Placeholder 3">
            <a:extLst>
              <a:ext uri="{FF2B5EF4-FFF2-40B4-BE49-F238E27FC236}">
                <a16:creationId xmlns:a16="http://schemas.microsoft.com/office/drawing/2014/main" id="{4BBD74B2-C00A-C6B1-76D3-0895D634B9C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CFFB69-0A74-6BAD-6EF4-3415366B937F}"/>
              </a:ext>
            </a:extLst>
          </p:cNvPr>
          <p:cNvSpPr>
            <a:spLocks noGrp="1"/>
          </p:cNvSpPr>
          <p:nvPr>
            <p:ph type="sldNum" sz="quarter" idx="12"/>
          </p:nvPr>
        </p:nvSpPr>
        <p:spPr/>
        <p:txBody>
          <a:bodyPr/>
          <a:lstStyle/>
          <a:p>
            <a:fld id="{A5EAA3E4-67B1-F644-8BCA-A7B9D3D32925}" type="slidenum">
              <a:rPr lang="en-US" smtClean="0"/>
              <a:t>‹#›</a:t>
            </a:fld>
            <a:endParaRPr lang="en-US"/>
          </a:p>
        </p:txBody>
      </p:sp>
    </p:spTree>
    <p:extLst>
      <p:ext uri="{BB962C8B-B14F-4D97-AF65-F5344CB8AC3E}">
        <p14:creationId xmlns:p14="http://schemas.microsoft.com/office/powerpoint/2010/main" val="2666667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4688BE-6554-A45B-65C2-C83A0C634036}"/>
              </a:ext>
            </a:extLst>
          </p:cNvPr>
          <p:cNvSpPr>
            <a:spLocks noGrp="1"/>
          </p:cNvSpPr>
          <p:nvPr>
            <p:ph type="dt" sz="half" idx="10"/>
          </p:nvPr>
        </p:nvSpPr>
        <p:spPr/>
        <p:txBody>
          <a:bodyPr/>
          <a:lstStyle/>
          <a:p>
            <a:fld id="{13A1EEA3-4DB2-AD48-A63E-B8AB7578489F}" type="datetimeFigureOut">
              <a:rPr lang="en-US" smtClean="0"/>
              <a:t>1/11/26</a:t>
            </a:fld>
            <a:endParaRPr lang="en-US"/>
          </a:p>
        </p:txBody>
      </p:sp>
      <p:sp>
        <p:nvSpPr>
          <p:cNvPr id="3" name="Footer Placeholder 2">
            <a:extLst>
              <a:ext uri="{FF2B5EF4-FFF2-40B4-BE49-F238E27FC236}">
                <a16:creationId xmlns:a16="http://schemas.microsoft.com/office/drawing/2014/main" id="{DE34FD8A-EB8E-25A9-3705-6B97B838D4C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3B8777-F497-C170-7680-4777CC38F718}"/>
              </a:ext>
            </a:extLst>
          </p:cNvPr>
          <p:cNvSpPr>
            <a:spLocks noGrp="1"/>
          </p:cNvSpPr>
          <p:nvPr>
            <p:ph type="sldNum" sz="quarter" idx="12"/>
          </p:nvPr>
        </p:nvSpPr>
        <p:spPr/>
        <p:txBody>
          <a:bodyPr/>
          <a:lstStyle/>
          <a:p>
            <a:fld id="{A5EAA3E4-67B1-F644-8BCA-A7B9D3D32925}" type="slidenum">
              <a:rPr lang="en-US" smtClean="0"/>
              <a:t>‹#›</a:t>
            </a:fld>
            <a:endParaRPr lang="en-US"/>
          </a:p>
        </p:txBody>
      </p:sp>
    </p:spTree>
    <p:extLst>
      <p:ext uri="{BB962C8B-B14F-4D97-AF65-F5344CB8AC3E}">
        <p14:creationId xmlns:p14="http://schemas.microsoft.com/office/powerpoint/2010/main" val="3580803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1C7EA-904C-989A-B277-0E0D20E802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B43CBDB-1CAC-291E-576F-C1D708D870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A4604C4-A3AD-6C0B-6B6F-0A35C749FE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C988EE-B77A-1CB8-A0E5-7FB2C0AF0B15}"/>
              </a:ext>
            </a:extLst>
          </p:cNvPr>
          <p:cNvSpPr>
            <a:spLocks noGrp="1"/>
          </p:cNvSpPr>
          <p:nvPr>
            <p:ph type="dt" sz="half" idx="10"/>
          </p:nvPr>
        </p:nvSpPr>
        <p:spPr/>
        <p:txBody>
          <a:bodyPr/>
          <a:lstStyle/>
          <a:p>
            <a:fld id="{13A1EEA3-4DB2-AD48-A63E-B8AB7578489F}" type="datetimeFigureOut">
              <a:rPr lang="en-US" smtClean="0"/>
              <a:t>1/11/26</a:t>
            </a:fld>
            <a:endParaRPr lang="en-US"/>
          </a:p>
        </p:txBody>
      </p:sp>
      <p:sp>
        <p:nvSpPr>
          <p:cNvPr id="6" name="Footer Placeholder 5">
            <a:extLst>
              <a:ext uri="{FF2B5EF4-FFF2-40B4-BE49-F238E27FC236}">
                <a16:creationId xmlns:a16="http://schemas.microsoft.com/office/drawing/2014/main" id="{20EA5708-8F81-EF62-0F71-EE06A3FEBD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AD5A35-A298-394B-882E-4D93465F84D4}"/>
              </a:ext>
            </a:extLst>
          </p:cNvPr>
          <p:cNvSpPr>
            <a:spLocks noGrp="1"/>
          </p:cNvSpPr>
          <p:nvPr>
            <p:ph type="sldNum" sz="quarter" idx="12"/>
          </p:nvPr>
        </p:nvSpPr>
        <p:spPr/>
        <p:txBody>
          <a:bodyPr/>
          <a:lstStyle/>
          <a:p>
            <a:fld id="{A5EAA3E4-67B1-F644-8BCA-A7B9D3D32925}" type="slidenum">
              <a:rPr lang="en-US" smtClean="0"/>
              <a:t>‹#›</a:t>
            </a:fld>
            <a:endParaRPr lang="en-US"/>
          </a:p>
        </p:txBody>
      </p:sp>
    </p:spTree>
    <p:extLst>
      <p:ext uri="{BB962C8B-B14F-4D97-AF65-F5344CB8AC3E}">
        <p14:creationId xmlns:p14="http://schemas.microsoft.com/office/powerpoint/2010/main" val="4147984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BD0C-0812-5597-B1AF-7FA894CCA1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1741B7-83C4-A5FE-2E51-11451D7A40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3268DC-DAC7-D62B-3D97-F4C3E19F0B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C4592C-247C-0EA6-33BD-A1842774A782}"/>
              </a:ext>
            </a:extLst>
          </p:cNvPr>
          <p:cNvSpPr>
            <a:spLocks noGrp="1"/>
          </p:cNvSpPr>
          <p:nvPr>
            <p:ph type="dt" sz="half" idx="10"/>
          </p:nvPr>
        </p:nvSpPr>
        <p:spPr/>
        <p:txBody>
          <a:bodyPr/>
          <a:lstStyle/>
          <a:p>
            <a:fld id="{13A1EEA3-4DB2-AD48-A63E-B8AB7578489F}" type="datetimeFigureOut">
              <a:rPr lang="en-US" smtClean="0"/>
              <a:t>1/11/26</a:t>
            </a:fld>
            <a:endParaRPr lang="en-US"/>
          </a:p>
        </p:txBody>
      </p:sp>
      <p:sp>
        <p:nvSpPr>
          <p:cNvPr id="6" name="Footer Placeholder 5">
            <a:extLst>
              <a:ext uri="{FF2B5EF4-FFF2-40B4-BE49-F238E27FC236}">
                <a16:creationId xmlns:a16="http://schemas.microsoft.com/office/drawing/2014/main" id="{EF7EE932-3846-594B-D849-DBA663499B4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8933681-26EF-62DB-1F51-C62B5DACEC0E}"/>
              </a:ext>
            </a:extLst>
          </p:cNvPr>
          <p:cNvSpPr>
            <a:spLocks noGrp="1"/>
          </p:cNvSpPr>
          <p:nvPr>
            <p:ph type="sldNum" sz="quarter" idx="12"/>
          </p:nvPr>
        </p:nvSpPr>
        <p:spPr/>
        <p:txBody>
          <a:bodyPr/>
          <a:lstStyle/>
          <a:p>
            <a:fld id="{A5EAA3E4-67B1-F644-8BCA-A7B9D3D32925}" type="slidenum">
              <a:rPr lang="en-US" smtClean="0"/>
              <a:t>‹#›</a:t>
            </a:fld>
            <a:endParaRPr lang="en-US"/>
          </a:p>
        </p:txBody>
      </p:sp>
    </p:spTree>
    <p:extLst>
      <p:ext uri="{BB962C8B-B14F-4D97-AF65-F5344CB8AC3E}">
        <p14:creationId xmlns:p14="http://schemas.microsoft.com/office/powerpoint/2010/main" val="853546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663C48-432D-0515-EBD4-B6AFFF3569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55DE60-8E3C-17C5-0FBB-91F0960DEF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C33287-0770-E79D-8831-9CE5B51D5F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3A1EEA3-4DB2-AD48-A63E-B8AB7578489F}" type="datetimeFigureOut">
              <a:rPr lang="en-US" smtClean="0"/>
              <a:t>1/11/26</a:t>
            </a:fld>
            <a:endParaRPr lang="en-US"/>
          </a:p>
        </p:txBody>
      </p:sp>
      <p:sp>
        <p:nvSpPr>
          <p:cNvPr id="5" name="Footer Placeholder 4">
            <a:extLst>
              <a:ext uri="{FF2B5EF4-FFF2-40B4-BE49-F238E27FC236}">
                <a16:creationId xmlns:a16="http://schemas.microsoft.com/office/drawing/2014/main" id="{20D6FA4B-92D3-3F0B-F841-23EF0051D3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65A7053-450A-F9A0-481D-BAC3F85869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5EAA3E4-67B1-F644-8BCA-A7B9D3D32925}" type="slidenum">
              <a:rPr lang="en-US" smtClean="0"/>
              <a:t>‹#›</a:t>
            </a:fld>
            <a:endParaRPr lang="en-US"/>
          </a:p>
        </p:txBody>
      </p:sp>
    </p:spTree>
    <p:extLst>
      <p:ext uri="{BB962C8B-B14F-4D97-AF65-F5344CB8AC3E}">
        <p14:creationId xmlns:p14="http://schemas.microsoft.com/office/powerpoint/2010/main" val="1837622881"/>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9.jpe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5.svg"/><Relationship Id="rId10" Type="http://schemas.openxmlformats.org/officeDocument/2006/relationships/image" Target="../media/image33.svg"/><Relationship Id="rId4" Type="http://schemas.openxmlformats.org/officeDocument/2006/relationships/image" Target="../media/image4.png"/><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2.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5.sv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9.jpeg"/><Relationship Id="rId7" Type="http://schemas.openxmlformats.org/officeDocument/2006/relationships/image" Target="../media/image14.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5.svg"/><Relationship Id="rId10" Type="http://schemas.openxmlformats.org/officeDocument/2006/relationships/image" Target="../media/image17.png"/><Relationship Id="rId4" Type="http://schemas.openxmlformats.org/officeDocument/2006/relationships/image" Target="../media/image4.png"/><Relationship Id="rId9" Type="http://schemas.openxmlformats.org/officeDocument/2006/relationships/image" Target="../media/image16.sv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9.jpeg"/><Relationship Id="rId7" Type="http://schemas.openxmlformats.org/officeDocument/2006/relationships/image" Target="../media/image20.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5.svg"/><Relationship Id="rId10" Type="http://schemas.openxmlformats.org/officeDocument/2006/relationships/image" Target="../media/image23.png"/><Relationship Id="rId4" Type="http://schemas.openxmlformats.org/officeDocument/2006/relationships/image" Target="../media/image4.png"/><Relationship Id="rId9" Type="http://schemas.openxmlformats.org/officeDocument/2006/relationships/image" Target="../media/image22.sv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9.jpeg"/><Relationship Id="rId7" Type="http://schemas.openxmlformats.org/officeDocument/2006/relationships/image" Target="../media/image26.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2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431548" y="3299883"/>
            <a:ext cx="5520905" cy="5486400"/>
          </a:xfrm>
          <a:custGeom>
            <a:avLst/>
            <a:gdLst/>
            <a:ahLst/>
            <a:cxnLst/>
            <a:rect l="l" t="t" r="r" b="b"/>
            <a:pathLst>
              <a:path w="8281358" h="8229600">
                <a:moveTo>
                  <a:pt x="0" y="0"/>
                </a:moveTo>
                <a:lnTo>
                  <a:pt x="8281358" y="0"/>
                </a:lnTo>
                <a:lnTo>
                  <a:pt x="8281358" y="8229600"/>
                </a:lnTo>
                <a:lnTo>
                  <a:pt x="0" y="8229600"/>
                </a:lnTo>
                <a:lnTo>
                  <a:pt x="0" y="0"/>
                </a:lnTo>
                <a:close/>
              </a:path>
            </a:pathLst>
          </a:custGeom>
          <a:blipFill>
            <a:blip r:embed="rId3"/>
            <a:stretch>
              <a:fillRect/>
            </a:stretch>
          </a:blipFill>
        </p:spPr>
        <p:txBody>
          <a:bodyPr/>
          <a:lstStyle/>
          <a:p>
            <a:endParaRPr lang="en-US" sz="1200"/>
          </a:p>
        </p:txBody>
      </p:sp>
      <p:sp>
        <p:nvSpPr>
          <p:cNvPr id="3" name="Freeform 3"/>
          <p:cNvSpPr/>
          <p:nvPr/>
        </p:nvSpPr>
        <p:spPr>
          <a:xfrm>
            <a:off x="-3166305" y="-2576438"/>
            <a:ext cx="5520905" cy="5486400"/>
          </a:xfrm>
          <a:custGeom>
            <a:avLst/>
            <a:gdLst/>
            <a:ahLst/>
            <a:cxnLst/>
            <a:rect l="l" t="t" r="r" b="b"/>
            <a:pathLst>
              <a:path w="8281358" h="8229600">
                <a:moveTo>
                  <a:pt x="0" y="0"/>
                </a:moveTo>
                <a:lnTo>
                  <a:pt x="8281359" y="0"/>
                </a:lnTo>
                <a:lnTo>
                  <a:pt x="8281359" y="8229600"/>
                </a:lnTo>
                <a:lnTo>
                  <a:pt x="0" y="8229600"/>
                </a:lnTo>
                <a:lnTo>
                  <a:pt x="0" y="0"/>
                </a:lnTo>
                <a:close/>
              </a:path>
            </a:pathLst>
          </a:custGeom>
          <a:blipFill>
            <a:blip r:embed="rId3"/>
            <a:stretch>
              <a:fillRect/>
            </a:stretch>
          </a:blipFill>
        </p:spPr>
        <p:txBody>
          <a:bodyPr/>
          <a:lstStyle/>
          <a:p>
            <a:endParaRPr lang="en-US" sz="1200"/>
          </a:p>
        </p:txBody>
      </p:sp>
      <p:sp>
        <p:nvSpPr>
          <p:cNvPr id="4" name="Freeform 4"/>
          <p:cNvSpPr/>
          <p:nvPr/>
        </p:nvSpPr>
        <p:spPr>
          <a:xfrm>
            <a:off x="10212592" y="-847986"/>
            <a:ext cx="2783522" cy="2969090"/>
          </a:xfrm>
          <a:custGeom>
            <a:avLst/>
            <a:gdLst/>
            <a:ahLst/>
            <a:cxnLst/>
            <a:rect l="l" t="t" r="r" b="b"/>
            <a:pathLst>
              <a:path w="4175283" h="4453635">
                <a:moveTo>
                  <a:pt x="0" y="0"/>
                </a:moveTo>
                <a:lnTo>
                  <a:pt x="4175283" y="0"/>
                </a:lnTo>
                <a:lnTo>
                  <a:pt x="4175283" y="4453636"/>
                </a:lnTo>
                <a:lnTo>
                  <a:pt x="0" y="44536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grpSp>
        <p:nvGrpSpPr>
          <p:cNvPr id="5" name="Group 5"/>
          <p:cNvGrpSpPr/>
          <p:nvPr/>
        </p:nvGrpSpPr>
        <p:grpSpPr>
          <a:xfrm>
            <a:off x="-405853" y="5725504"/>
            <a:ext cx="13003705" cy="1364412"/>
            <a:chOff x="0" y="0"/>
            <a:chExt cx="5137266" cy="539027"/>
          </a:xfrm>
        </p:grpSpPr>
        <p:sp>
          <p:nvSpPr>
            <p:cNvPr id="6" name="Freeform 6"/>
            <p:cNvSpPr/>
            <p:nvPr/>
          </p:nvSpPr>
          <p:spPr>
            <a:xfrm>
              <a:off x="0" y="0"/>
              <a:ext cx="5137266" cy="539027"/>
            </a:xfrm>
            <a:custGeom>
              <a:avLst/>
              <a:gdLst/>
              <a:ahLst/>
              <a:cxnLst/>
              <a:rect l="l" t="t" r="r" b="b"/>
              <a:pathLst>
                <a:path w="5137266" h="539027">
                  <a:moveTo>
                    <a:pt x="0" y="0"/>
                  </a:moveTo>
                  <a:lnTo>
                    <a:pt x="5137266" y="0"/>
                  </a:lnTo>
                  <a:lnTo>
                    <a:pt x="5137266" y="539027"/>
                  </a:lnTo>
                  <a:lnTo>
                    <a:pt x="0" y="539027"/>
                  </a:lnTo>
                  <a:close/>
                </a:path>
              </a:pathLst>
            </a:custGeom>
            <a:solidFill>
              <a:srgbClr val="5A78FF"/>
            </a:solidFill>
          </p:spPr>
          <p:txBody>
            <a:bodyPr/>
            <a:lstStyle/>
            <a:p>
              <a:endParaRPr lang="en-US" sz="1200"/>
            </a:p>
          </p:txBody>
        </p:sp>
        <p:sp>
          <p:nvSpPr>
            <p:cNvPr id="7" name="TextBox 7"/>
            <p:cNvSpPr txBox="1"/>
            <p:nvPr/>
          </p:nvSpPr>
          <p:spPr>
            <a:xfrm>
              <a:off x="0" y="-47625"/>
              <a:ext cx="5137266" cy="586652"/>
            </a:xfrm>
            <a:prstGeom prst="rect">
              <a:avLst/>
            </a:prstGeom>
          </p:spPr>
          <p:txBody>
            <a:bodyPr lIns="33867" tIns="33867" rIns="33867" bIns="33867" rtlCol="0" anchor="ctr"/>
            <a:lstStyle/>
            <a:p>
              <a:pPr algn="ctr">
                <a:lnSpc>
                  <a:spcPts val="2227"/>
                </a:lnSpc>
              </a:pPr>
              <a:endParaRPr sz="1200"/>
            </a:p>
          </p:txBody>
        </p:sp>
      </p:grpSp>
      <p:sp>
        <p:nvSpPr>
          <p:cNvPr id="8" name="Freeform 8"/>
          <p:cNvSpPr/>
          <p:nvPr/>
        </p:nvSpPr>
        <p:spPr>
          <a:xfrm>
            <a:off x="-405852" y="4924722"/>
            <a:ext cx="2783522" cy="2969090"/>
          </a:xfrm>
          <a:custGeom>
            <a:avLst/>
            <a:gdLst/>
            <a:ahLst/>
            <a:cxnLst/>
            <a:rect l="l" t="t" r="r" b="b"/>
            <a:pathLst>
              <a:path w="4175283" h="4453635">
                <a:moveTo>
                  <a:pt x="0" y="0"/>
                </a:moveTo>
                <a:lnTo>
                  <a:pt x="4175283" y="0"/>
                </a:lnTo>
                <a:lnTo>
                  <a:pt x="4175283" y="4453636"/>
                </a:lnTo>
                <a:lnTo>
                  <a:pt x="0" y="44536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sp>
        <p:nvSpPr>
          <p:cNvPr id="9" name="TextBox 9"/>
          <p:cNvSpPr txBox="1"/>
          <p:nvPr/>
        </p:nvSpPr>
        <p:spPr>
          <a:xfrm>
            <a:off x="3706491" y="2435113"/>
            <a:ext cx="8691697" cy="1261884"/>
          </a:xfrm>
          <a:prstGeom prst="rect">
            <a:avLst/>
          </a:prstGeom>
        </p:spPr>
        <p:txBody>
          <a:bodyPr wrap="square" lIns="0" tIns="0" rIns="0" bIns="0" rtlCol="0" anchor="t">
            <a:spAutoFit/>
          </a:bodyPr>
          <a:lstStyle/>
          <a:p>
            <a:pPr>
              <a:lnSpc>
                <a:spcPts val="5980"/>
              </a:lnSpc>
            </a:pPr>
            <a:r>
              <a:rPr lang="en-US" sz="4400" b="1" dirty="0">
                <a:solidFill>
                  <a:srgbClr val="5A78FF"/>
                </a:solidFill>
                <a:latin typeface="Garet Bold"/>
                <a:ea typeface="Garet Bold"/>
                <a:cs typeface="Garet Bold"/>
                <a:sym typeface="Garet Bold"/>
              </a:rPr>
              <a:t>Predicting Student Dropout Risk: </a:t>
            </a:r>
          </a:p>
          <a:p>
            <a:r>
              <a:rPr lang="en-US" sz="3200" b="1" dirty="0">
                <a:solidFill>
                  <a:schemeClr val="accent1"/>
                </a:solidFill>
                <a:latin typeface="Garet Bold"/>
                <a:ea typeface="Garet Bold"/>
                <a:cs typeface="Garet Bold"/>
                <a:sym typeface="Garet Bold"/>
              </a:rPr>
              <a:t>A Data-Driven Strategic Initiative</a:t>
            </a:r>
          </a:p>
        </p:txBody>
      </p:sp>
      <p:sp>
        <p:nvSpPr>
          <p:cNvPr id="10" name="TextBox 10"/>
          <p:cNvSpPr txBox="1"/>
          <p:nvPr/>
        </p:nvSpPr>
        <p:spPr>
          <a:xfrm>
            <a:off x="3706491" y="3796424"/>
            <a:ext cx="5843548" cy="308867"/>
          </a:xfrm>
          <a:prstGeom prst="rect">
            <a:avLst/>
          </a:prstGeom>
        </p:spPr>
        <p:txBody>
          <a:bodyPr wrap="square" lIns="0" tIns="0" rIns="0" bIns="0" rtlCol="0" anchor="t">
            <a:spAutoFit/>
          </a:bodyPr>
          <a:lstStyle/>
          <a:p>
            <a:pPr>
              <a:lnSpc>
                <a:spcPts val="2596"/>
              </a:lnSpc>
              <a:spcBef>
                <a:spcPct val="0"/>
              </a:spcBef>
            </a:pPr>
            <a:r>
              <a:rPr lang="en-US" sz="1854" i="1" dirty="0">
                <a:solidFill>
                  <a:srgbClr val="0070C0"/>
                </a:solidFill>
                <a:latin typeface="Montserrat"/>
                <a:ea typeface="Montserrat"/>
                <a:cs typeface="Montserrat"/>
                <a:sym typeface="Montserrat"/>
              </a:rPr>
              <a:t>AI and ML Capstone Project – Education Domain</a:t>
            </a:r>
          </a:p>
        </p:txBody>
      </p:sp>
      <p:sp>
        <p:nvSpPr>
          <p:cNvPr id="13" name="Freeform 13"/>
          <p:cNvSpPr/>
          <p:nvPr/>
        </p:nvSpPr>
        <p:spPr>
          <a:xfrm>
            <a:off x="939210" y="2121105"/>
            <a:ext cx="2703781" cy="2680123"/>
          </a:xfrm>
          <a:custGeom>
            <a:avLst/>
            <a:gdLst/>
            <a:ahLst/>
            <a:cxnLst/>
            <a:rect l="l" t="t" r="r" b="b"/>
            <a:pathLst>
              <a:path w="4055672" h="4020185">
                <a:moveTo>
                  <a:pt x="0" y="0"/>
                </a:moveTo>
                <a:lnTo>
                  <a:pt x="4055672" y="0"/>
                </a:lnTo>
                <a:lnTo>
                  <a:pt x="4055672" y="4020185"/>
                </a:lnTo>
                <a:lnTo>
                  <a:pt x="0" y="40201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1200"/>
          </a:p>
        </p:txBody>
      </p:sp>
      <p:pic>
        <p:nvPicPr>
          <p:cNvPr id="14" name="Picture 13" descr="A colorful logo with black text&#10;&#10;AI-generated content may be incorrect.">
            <a:extLst>
              <a:ext uri="{FF2B5EF4-FFF2-40B4-BE49-F238E27FC236}">
                <a16:creationId xmlns:a16="http://schemas.microsoft.com/office/drawing/2014/main" id="{F2418213-012B-C663-B5F0-3C3722AD8226}"/>
              </a:ext>
            </a:extLst>
          </p:cNvPr>
          <p:cNvPicPr>
            <a:picLocks noChangeAspect="1"/>
          </p:cNvPicPr>
          <p:nvPr/>
        </p:nvPicPr>
        <p:blipFill>
          <a:blip r:embed="rId10"/>
          <a:stretch>
            <a:fillRect/>
          </a:stretch>
        </p:blipFill>
        <p:spPr>
          <a:xfrm>
            <a:off x="5353941" y="331779"/>
            <a:ext cx="1495703" cy="1075036"/>
          </a:xfrm>
          <a:prstGeom prst="rect">
            <a:avLst/>
          </a:prstGeom>
        </p:spPr>
      </p:pic>
      <p:sp>
        <p:nvSpPr>
          <p:cNvPr id="15" name="TextBox 10">
            <a:extLst>
              <a:ext uri="{FF2B5EF4-FFF2-40B4-BE49-F238E27FC236}">
                <a16:creationId xmlns:a16="http://schemas.microsoft.com/office/drawing/2014/main" id="{34E6B79D-0E0A-5BAB-B8A5-6AFB9FEF6408}"/>
              </a:ext>
            </a:extLst>
          </p:cNvPr>
          <p:cNvSpPr txBox="1"/>
          <p:nvPr/>
        </p:nvSpPr>
        <p:spPr>
          <a:xfrm>
            <a:off x="3706491" y="5842215"/>
            <a:ext cx="5843548" cy="975716"/>
          </a:xfrm>
          <a:prstGeom prst="rect">
            <a:avLst/>
          </a:prstGeom>
        </p:spPr>
        <p:txBody>
          <a:bodyPr wrap="square" lIns="0" tIns="0" rIns="0" bIns="0" rtlCol="0" anchor="t">
            <a:spAutoFit/>
          </a:bodyPr>
          <a:lstStyle/>
          <a:p>
            <a:pPr>
              <a:lnSpc>
                <a:spcPts val="2596"/>
              </a:lnSpc>
              <a:spcBef>
                <a:spcPct val="0"/>
              </a:spcBef>
            </a:pPr>
            <a:r>
              <a:rPr lang="en-US" sz="1854" dirty="0">
                <a:solidFill>
                  <a:schemeClr val="bg1"/>
                </a:solidFill>
                <a:latin typeface="Montserrat"/>
                <a:ea typeface="Montserrat"/>
                <a:cs typeface="Montserrat"/>
                <a:sym typeface="Montserrat"/>
              </a:rPr>
              <a:t>By: Conrado Banjo B </a:t>
            </a:r>
            <a:r>
              <a:rPr lang="en-US" sz="1854" dirty="0" err="1">
                <a:solidFill>
                  <a:schemeClr val="bg1"/>
                </a:solidFill>
                <a:latin typeface="Montserrat"/>
                <a:ea typeface="Montserrat"/>
                <a:cs typeface="Montserrat"/>
                <a:sym typeface="Montserrat"/>
              </a:rPr>
              <a:t>Mamaradlo</a:t>
            </a:r>
            <a:r>
              <a:rPr lang="en-US" sz="1854" dirty="0">
                <a:solidFill>
                  <a:schemeClr val="bg1"/>
                </a:solidFill>
                <a:latin typeface="Montserrat"/>
                <a:ea typeface="Montserrat"/>
                <a:cs typeface="Montserrat"/>
                <a:sym typeface="Montserrat"/>
              </a:rPr>
              <a:t>, Jr.</a:t>
            </a:r>
          </a:p>
          <a:p>
            <a:pPr>
              <a:lnSpc>
                <a:spcPts val="2596"/>
              </a:lnSpc>
              <a:spcBef>
                <a:spcPct val="0"/>
              </a:spcBef>
            </a:pPr>
            <a:r>
              <a:rPr lang="en-US" sz="1854" dirty="0">
                <a:solidFill>
                  <a:schemeClr val="bg1"/>
                </a:solidFill>
                <a:latin typeface="Montserrat"/>
                <a:ea typeface="Montserrat"/>
                <a:cs typeface="Montserrat"/>
                <a:sym typeface="Montserrat"/>
              </a:rPr>
              <a:t>       Postgraduate Diploma in AI and ML</a:t>
            </a:r>
          </a:p>
          <a:p>
            <a:pPr>
              <a:lnSpc>
                <a:spcPts val="2596"/>
              </a:lnSpc>
              <a:spcBef>
                <a:spcPct val="0"/>
              </a:spcBef>
            </a:pPr>
            <a:r>
              <a:rPr lang="en-US" sz="1854" dirty="0">
                <a:solidFill>
                  <a:schemeClr val="bg1"/>
                </a:solidFill>
                <a:latin typeface="Montserrat"/>
                <a:ea typeface="Montserrat"/>
                <a:cs typeface="Montserrat"/>
                <a:sym typeface="Montserrat"/>
              </a:rPr>
              <a:t>       January 2026</a:t>
            </a:r>
          </a:p>
        </p:txBody>
      </p:sp>
      <p:sp>
        <p:nvSpPr>
          <p:cNvPr id="11" name="TextBox 10">
            <a:extLst>
              <a:ext uri="{FF2B5EF4-FFF2-40B4-BE49-F238E27FC236}">
                <a16:creationId xmlns:a16="http://schemas.microsoft.com/office/drawing/2014/main" id="{7E4B18C2-C23A-E66D-7244-78860150E394}"/>
              </a:ext>
            </a:extLst>
          </p:cNvPr>
          <p:cNvSpPr txBox="1"/>
          <p:nvPr/>
        </p:nvSpPr>
        <p:spPr>
          <a:xfrm>
            <a:off x="3174225" y="1508235"/>
            <a:ext cx="6375814" cy="308867"/>
          </a:xfrm>
          <a:prstGeom prst="rect">
            <a:avLst/>
          </a:prstGeom>
        </p:spPr>
        <p:txBody>
          <a:bodyPr wrap="square" lIns="0" tIns="0" rIns="0" bIns="0" rtlCol="0" anchor="t">
            <a:spAutoFit/>
          </a:bodyPr>
          <a:lstStyle/>
          <a:p>
            <a:pPr>
              <a:lnSpc>
                <a:spcPts val="2596"/>
              </a:lnSpc>
              <a:spcBef>
                <a:spcPct val="0"/>
              </a:spcBef>
            </a:pPr>
            <a:r>
              <a:rPr lang="en-US" sz="1854" i="1" dirty="0">
                <a:solidFill>
                  <a:srgbClr val="0070C0"/>
                </a:solidFill>
                <a:latin typeface="Montserrat"/>
                <a:ea typeface="Montserrat"/>
                <a:cs typeface="Montserrat"/>
                <a:sym typeface="Montserrat"/>
              </a:rPr>
              <a:t>School of Executive Education and Lifelong Learning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D6978-B14B-B91F-F2AF-74154EE495F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ED376DB-E16D-632C-A08D-6856AE065676}"/>
              </a:ext>
            </a:extLst>
          </p:cNvPr>
          <p:cNvGrpSpPr/>
          <p:nvPr/>
        </p:nvGrpSpPr>
        <p:grpSpPr>
          <a:xfrm>
            <a:off x="0" y="0"/>
            <a:ext cx="12192000" cy="6858000"/>
            <a:chOff x="0" y="0"/>
            <a:chExt cx="24384000" cy="13716000"/>
          </a:xfrm>
        </p:grpSpPr>
        <p:pic>
          <p:nvPicPr>
            <p:cNvPr id="3" name="Picture 3">
              <a:extLst>
                <a:ext uri="{FF2B5EF4-FFF2-40B4-BE49-F238E27FC236}">
                  <a16:creationId xmlns:a16="http://schemas.microsoft.com/office/drawing/2014/main" id="{6D12E3E2-852D-B8A2-54B8-2A392EB509F3}"/>
                </a:ext>
              </a:extLst>
            </p:cNvPr>
            <p:cNvPicPr>
              <a:picLocks noChangeAspect="1"/>
            </p:cNvPicPr>
            <p:nvPr/>
          </p:nvPicPr>
          <p:blipFill>
            <a:blip r:embed="rId3"/>
            <a:srcRect l="10000" r="10000"/>
            <a:stretch>
              <a:fillRect/>
            </a:stretch>
          </p:blipFill>
          <p:spPr>
            <a:xfrm>
              <a:off x="0" y="0"/>
              <a:ext cx="24384000" cy="13716000"/>
            </a:xfrm>
            <a:prstGeom prst="rect">
              <a:avLst/>
            </a:prstGeom>
          </p:spPr>
        </p:pic>
      </p:grpSp>
      <p:sp>
        <p:nvSpPr>
          <p:cNvPr id="4" name="Freeform 4">
            <a:extLst>
              <a:ext uri="{FF2B5EF4-FFF2-40B4-BE49-F238E27FC236}">
                <a16:creationId xmlns:a16="http://schemas.microsoft.com/office/drawing/2014/main" id="{41FF5442-50E7-9DFA-D756-8B0EEFC54BE9}"/>
              </a:ext>
            </a:extLst>
          </p:cNvPr>
          <p:cNvSpPr/>
          <p:nvPr/>
        </p:nvSpPr>
        <p:spPr>
          <a:xfrm>
            <a:off x="938506" y="196950"/>
            <a:ext cx="2110507" cy="2251207"/>
          </a:xfrm>
          <a:custGeom>
            <a:avLst/>
            <a:gdLst/>
            <a:ahLst/>
            <a:cxnLst/>
            <a:rect l="l" t="t" r="r" b="b"/>
            <a:pathLst>
              <a:path w="3165760" h="3376811">
                <a:moveTo>
                  <a:pt x="0" y="0"/>
                </a:moveTo>
                <a:lnTo>
                  <a:pt x="3165760" y="0"/>
                </a:lnTo>
                <a:lnTo>
                  <a:pt x="3165760" y="3376811"/>
                </a:lnTo>
                <a:lnTo>
                  <a:pt x="0" y="33768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5" name="Freeform 5">
            <a:extLst>
              <a:ext uri="{FF2B5EF4-FFF2-40B4-BE49-F238E27FC236}">
                <a16:creationId xmlns:a16="http://schemas.microsoft.com/office/drawing/2014/main" id="{ECB5429D-030E-E271-09B7-CECBE3D0F446}"/>
              </a:ext>
            </a:extLst>
          </p:cNvPr>
          <p:cNvSpPr/>
          <p:nvPr/>
        </p:nvSpPr>
        <p:spPr>
          <a:xfrm>
            <a:off x="8968653" y="3423853"/>
            <a:ext cx="4687999" cy="5000532"/>
          </a:xfrm>
          <a:custGeom>
            <a:avLst/>
            <a:gdLst/>
            <a:ahLst/>
            <a:cxnLst/>
            <a:rect l="l" t="t" r="r" b="b"/>
            <a:pathLst>
              <a:path w="7031998" h="7500798">
                <a:moveTo>
                  <a:pt x="0" y="0"/>
                </a:moveTo>
                <a:lnTo>
                  <a:pt x="7031999" y="0"/>
                </a:lnTo>
                <a:lnTo>
                  <a:pt x="7031999" y="7500798"/>
                </a:lnTo>
                <a:lnTo>
                  <a:pt x="0" y="75007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grpSp>
        <p:nvGrpSpPr>
          <p:cNvPr id="6" name="Group 6">
            <a:extLst>
              <a:ext uri="{FF2B5EF4-FFF2-40B4-BE49-F238E27FC236}">
                <a16:creationId xmlns:a16="http://schemas.microsoft.com/office/drawing/2014/main" id="{569D22BE-BCDA-DFEB-DE8C-C9A9B3E712A9}"/>
              </a:ext>
            </a:extLst>
          </p:cNvPr>
          <p:cNvGrpSpPr/>
          <p:nvPr/>
        </p:nvGrpSpPr>
        <p:grpSpPr>
          <a:xfrm>
            <a:off x="1268875" y="959902"/>
            <a:ext cx="9654249" cy="5184116"/>
            <a:chOff x="0" y="0"/>
            <a:chExt cx="3814025" cy="2048046"/>
          </a:xfrm>
        </p:grpSpPr>
        <p:sp>
          <p:nvSpPr>
            <p:cNvPr id="7" name="Freeform 7">
              <a:extLst>
                <a:ext uri="{FF2B5EF4-FFF2-40B4-BE49-F238E27FC236}">
                  <a16:creationId xmlns:a16="http://schemas.microsoft.com/office/drawing/2014/main" id="{7A2BD1D1-734E-A101-4AD8-78160BC6EAD3}"/>
                </a:ext>
              </a:extLst>
            </p:cNvPr>
            <p:cNvSpPr/>
            <p:nvPr/>
          </p:nvSpPr>
          <p:spPr>
            <a:xfrm>
              <a:off x="0" y="0"/>
              <a:ext cx="3814025" cy="2048046"/>
            </a:xfrm>
            <a:custGeom>
              <a:avLst/>
              <a:gdLst/>
              <a:ahLst/>
              <a:cxnLst/>
              <a:rect l="l" t="t" r="r" b="b"/>
              <a:pathLst>
                <a:path w="3814025" h="2048046">
                  <a:moveTo>
                    <a:pt x="0" y="0"/>
                  </a:moveTo>
                  <a:lnTo>
                    <a:pt x="3814025" y="0"/>
                  </a:lnTo>
                  <a:lnTo>
                    <a:pt x="3814025" y="2048046"/>
                  </a:lnTo>
                  <a:lnTo>
                    <a:pt x="0" y="2048046"/>
                  </a:lnTo>
                  <a:close/>
                </a:path>
              </a:pathLst>
            </a:custGeom>
            <a:solidFill>
              <a:srgbClr val="FFFFFF"/>
            </a:solidFill>
          </p:spPr>
          <p:txBody>
            <a:bodyPr/>
            <a:lstStyle/>
            <a:p>
              <a:endParaRPr lang="en-US" sz="1200"/>
            </a:p>
          </p:txBody>
        </p:sp>
        <p:sp>
          <p:nvSpPr>
            <p:cNvPr id="8" name="TextBox 8">
              <a:extLst>
                <a:ext uri="{FF2B5EF4-FFF2-40B4-BE49-F238E27FC236}">
                  <a16:creationId xmlns:a16="http://schemas.microsoft.com/office/drawing/2014/main" id="{FE605074-75AD-3757-2B82-29E028246C59}"/>
                </a:ext>
              </a:extLst>
            </p:cNvPr>
            <p:cNvSpPr txBox="1"/>
            <p:nvPr/>
          </p:nvSpPr>
          <p:spPr>
            <a:xfrm>
              <a:off x="0" y="-47625"/>
              <a:ext cx="3814025" cy="2095671"/>
            </a:xfrm>
            <a:prstGeom prst="rect">
              <a:avLst/>
            </a:prstGeom>
          </p:spPr>
          <p:txBody>
            <a:bodyPr lIns="33867" tIns="33867" rIns="33867" bIns="33867" rtlCol="0" anchor="ctr"/>
            <a:lstStyle/>
            <a:p>
              <a:pPr algn="ctr">
                <a:lnSpc>
                  <a:spcPts val="2227"/>
                </a:lnSpc>
              </a:pPr>
              <a:endParaRPr sz="1200"/>
            </a:p>
          </p:txBody>
        </p:sp>
      </p:grpSp>
      <p:sp>
        <p:nvSpPr>
          <p:cNvPr id="15" name="TextBox 15">
            <a:extLst>
              <a:ext uri="{FF2B5EF4-FFF2-40B4-BE49-F238E27FC236}">
                <a16:creationId xmlns:a16="http://schemas.microsoft.com/office/drawing/2014/main" id="{DA9B02BD-A2EE-3E54-512C-6928D9182D11}"/>
              </a:ext>
            </a:extLst>
          </p:cNvPr>
          <p:cNvSpPr txBox="1"/>
          <p:nvPr/>
        </p:nvSpPr>
        <p:spPr>
          <a:xfrm>
            <a:off x="1672558" y="1456840"/>
            <a:ext cx="8614442" cy="583558"/>
          </a:xfrm>
          <a:prstGeom prst="rect">
            <a:avLst/>
          </a:prstGeom>
        </p:spPr>
        <p:txBody>
          <a:bodyPr wrap="square" lIns="0" tIns="0" rIns="0" bIns="0" rtlCol="0" anchor="t">
            <a:spAutoFit/>
          </a:bodyPr>
          <a:lstStyle/>
          <a:p>
            <a:pPr>
              <a:lnSpc>
                <a:spcPts val="4822"/>
              </a:lnSpc>
              <a:spcBef>
                <a:spcPct val="0"/>
              </a:spcBef>
            </a:pPr>
            <a:r>
              <a:rPr lang="en-US" sz="3600" b="1" dirty="0">
                <a:solidFill>
                  <a:srgbClr val="5A78FF"/>
                </a:solidFill>
                <a:latin typeface="Garet Bold"/>
                <a:ea typeface="Garet Bold"/>
                <a:cs typeface="Garet Bold"/>
                <a:sym typeface="Garet Bold"/>
              </a:rPr>
              <a:t>Implementation Roadmap </a:t>
            </a:r>
            <a:r>
              <a:rPr lang="en-US" sz="3600" dirty="0">
                <a:solidFill>
                  <a:srgbClr val="5A78FF"/>
                </a:solidFill>
                <a:latin typeface="Garet Bold"/>
                <a:ea typeface="Garet Bold"/>
                <a:cs typeface="Garet Bold"/>
                <a:sym typeface="Garet Bold"/>
              </a:rPr>
              <a:t>(</a:t>
            </a:r>
            <a:r>
              <a:rPr lang="en-US" sz="3600" dirty="0">
                <a:solidFill>
                  <a:srgbClr val="FF0000"/>
                </a:solidFill>
                <a:latin typeface="Garet Bold"/>
                <a:ea typeface="Garet Bold"/>
                <a:cs typeface="Garet Bold"/>
                <a:sym typeface="Garet Bold"/>
              </a:rPr>
              <a:t>Next 12 Months</a:t>
            </a:r>
            <a:r>
              <a:rPr lang="en-US" sz="3600" dirty="0">
                <a:solidFill>
                  <a:srgbClr val="5A78FF"/>
                </a:solidFill>
                <a:latin typeface="Garet Bold"/>
                <a:ea typeface="Garet Bold"/>
                <a:cs typeface="Garet Bold"/>
                <a:sym typeface="Garet Bold"/>
              </a:rPr>
              <a:t>)</a:t>
            </a:r>
            <a:endParaRPr lang="en-US" sz="3600" dirty="0">
              <a:solidFill>
                <a:srgbClr val="FF0000"/>
              </a:solidFill>
              <a:latin typeface="Garet Bold"/>
              <a:ea typeface="Garet Bold"/>
              <a:cs typeface="Garet Bold"/>
              <a:sym typeface="Garet Bold"/>
            </a:endParaRPr>
          </a:p>
        </p:txBody>
      </p:sp>
      <p:pic>
        <p:nvPicPr>
          <p:cNvPr id="13" name="Image 0" descr="preencoded.png">
            <a:extLst>
              <a:ext uri="{FF2B5EF4-FFF2-40B4-BE49-F238E27FC236}">
                <a16:creationId xmlns:a16="http://schemas.microsoft.com/office/drawing/2014/main" id="{5CC7F0EA-0682-7332-8E4A-7A95095456D0}"/>
              </a:ext>
            </a:extLst>
          </p:cNvPr>
          <p:cNvPicPr>
            <a:picLocks noChangeAspect="1"/>
          </p:cNvPicPr>
          <p:nvPr/>
        </p:nvPicPr>
        <p:blipFill>
          <a:blip r:embed="rId6"/>
          <a:stretch>
            <a:fillRect/>
          </a:stretch>
        </p:blipFill>
        <p:spPr>
          <a:xfrm>
            <a:off x="2680561" y="2275224"/>
            <a:ext cx="6950393" cy="4125039"/>
          </a:xfrm>
          <a:prstGeom prst="rect">
            <a:avLst/>
          </a:prstGeom>
        </p:spPr>
      </p:pic>
      <p:pic>
        <p:nvPicPr>
          <p:cNvPr id="18" name="Image 1" descr="preencoded.png">
            <a:extLst>
              <a:ext uri="{FF2B5EF4-FFF2-40B4-BE49-F238E27FC236}">
                <a16:creationId xmlns:a16="http://schemas.microsoft.com/office/drawing/2014/main" id="{5C4905FF-D0A9-4ED4-268D-9FE0E87409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45271" y="3283452"/>
            <a:ext cx="591675" cy="591676"/>
          </a:xfrm>
          <a:prstGeom prst="rect">
            <a:avLst/>
          </a:prstGeom>
        </p:spPr>
      </p:pic>
      <p:sp>
        <p:nvSpPr>
          <p:cNvPr id="19" name="Text 1">
            <a:extLst>
              <a:ext uri="{FF2B5EF4-FFF2-40B4-BE49-F238E27FC236}">
                <a16:creationId xmlns:a16="http://schemas.microsoft.com/office/drawing/2014/main" id="{7A6059DF-CAB1-64BC-0FB2-EEEE2DE269B5}"/>
              </a:ext>
            </a:extLst>
          </p:cNvPr>
          <p:cNvSpPr/>
          <p:nvPr/>
        </p:nvSpPr>
        <p:spPr>
          <a:xfrm>
            <a:off x="7477261" y="4977357"/>
            <a:ext cx="1727693" cy="350382"/>
          </a:xfrm>
          <a:prstGeom prst="rect">
            <a:avLst/>
          </a:prstGeom>
          <a:noFill/>
          <a:ln/>
        </p:spPr>
        <p:txBody>
          <a:bodyPr wrap="square" lIns="0" tIns="0" rIns="0" bIns="0" rtlCol="0" anchor="t"/>
          <a:lstStyle/>
          <a:p>
            <a:pPr marL="0" indent="0" algn="ctr">
              <a:lnSpc>
                <a:spcPts val="1750"/>
              </a:lnSpc>
              <a:buNone/>
            </a:pPr>
            <a:r>
              <a:rPr lang="en-US" sz="1700" b="1" dirty="0">
                <a:solidFill>
                  <a:srgbClr val="3B3535"/>
                </a:solidFill>
                <a:latin typeface="Montserrat" pitchFamily="2" charset="77"/>
                <a:ea typeface="Sora Semi Bold" pitchFamily="34" charset="-122"/>
                <a:cs typeface="Sora Semi Bold" pitchFamily="34" charset="-120"/>
              </a:rPr>
              <a:t>Rollout 9-12</a:t>
            </a:r>
            <a:endParaRPr lang="en-US" sz="1700" b="1" dirty="0">
              <a:latin typeface="Montserrat" pitchFamily="2" charset="77"/>
            </a:endParaRPr>
          </a:p>
        </p:txBody>
      </p:sp>
      <p:pic>
        <p:nvPicPr>
          <p:cNvPr id="20" name="Image 2" descr="preencoded.png">
            <a:extLst>
              <a:ext uri="{FF2B5EF4-FFF2-40B4-BE49-F238E27FC236}">
                <a16:creationId xmlns:a16="http://schemas.microsoft.com/office/drawing/2014/main" id="{276385C0-4115-9779-1749-CC6936EA706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79184" y="3284561"/>
            <a:ext cx="591676" cy="591676"/>
          </a:xfrm>
          <a:prstGeom prst="rect">
            <a:avLst/>
          </a:prstGeom>
        </p:spPr>
      </p:pic>
      <p:sp>
        <p:nvSpPr>
          <p:cNvPr id="21" name="Text 2">
            <a:extLst>
              <a:ext uri="{FF2B5EF4-FFF2-40B4-BE49-F238E27FC236}">
                <a16:creationId xmlns:a16="http://schemas.microsoft.com/office/drawing/2014/main" id="{3A58FF39-3162-1022-5368-D8E1C914F0F4}"/>
              </a:ext>
            </a:extLst>
          </p:cNvPr>
          <p:cNvSpPr/>
          <p:nvPr/>
        </p:nvSpPr>
        <p:spPr>
          <a:xfrm>
            <a:off x="5323009" y="4977357"/>
            <a:ext cx="1727692" cy="350382"/>
          </a:xfrm>
          <a:prstGeom prst="rect">
            <a:avLst/>
          </a:prstGeom>
          <a:noFill/>
          <a:ln/>
        </p:spPr>
        <p:txBody>
          <a:bodyPr wrap="square" lIns="0" tIns="0" rIns="0" bIns="0" rtlCol="0" anchor="t"/>
          <a:lstStyle/>
          <a:p>
            <a:pPr marL="0" indent="0" algn="ctr">
              <a:lnSpc>
                <a:spcPts val="1750"/>
              </a:lnSpc>
              <a:buNone/>
            </a:pPr>
            <a:r>
              <a:rPr lang="en-US" sz="1700" b="1" dirty="0">
                <a:solidFill>
                  <a:srgbClr val="3B3535"/>
                </a:solidFill>
                <a:latin typeface="Montserrat" pitchFamily="2" charset="77"/>
                <a:ea typeface="Sora Semi Bold" pitchFamily="34" charset="-122"/>
                <a:cs typeface="Sora Semi Bold" pitchFamily="34" charset="-120"/>
              </a:rPr>
              <a:t>Integrate 4-8</a:t>
            </a:r>
            <a:endParaRPr lang="en-US" sz="1700" b="1" dirty="0">
              <a:latin typeface="Montserrat" pitchFamily="2" charset="77"/>
            </a:endParaRPr>
          </a:p>
        </p:txBody>
      </p:sp>
      <p:pic>
        <p:nvPicPr>
          <p:cNvPr id="22" name="Image 3" descr="preencoded.png">
            <a:extLst>
              <a:ext uri="{FF2B5EF4-FFF2-40B4-BE49-F238E27FC236}">
                <a16:creationId xmlns:a16="http://schemas.microsoft.com/office/drawing/2014/main" id="{0250DCC1-3679-557F-BCF8-72FCDE3F956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701819" y="3284561"/>
            <a:ext cx="591676" cy="591676"/>
          </a:xfrm>
          <a:prstGeom prst="rect">
            <a:avLst/>
          </a:prstGeom>
        </p:spPr>
      </p:pic>
      <p:sp>
        <p:nvSpPr>
          <p:cNvPr id="23" name="Text 3">
            <a:extLst>
              <a:ext uri="{FF2B5EF4-FFF2-40B4-BE49-F238E27FC236}">
                <a16:creationId xmlns:a16="http://schemas.microsoft.com/office/drawing/2014/main" id="{7FF65447-21E0-D981-3734-8C88F3137C97}"/>
              </a:ext>
            </a:extLst>
          </p:cNvPr>
          <p:cNvSpPr/>
          <p:nvPr/>
        </p:nvSpPr>
        <p:spPr>
          <a:xfrm>
            <a:off x="3127894" y="4977357"/>
            <a:ext cx="1727692" cy="350382"/>
          </a:xfrm>
          <a:prstGeom prst="rect">
            <a:avLst/>
          </a:prstGeom>
          <a:noFill/>
          <a:ln/>
        </p:spPr>
        <p:txBody>
          <a:bodyPr wrap="none" lIns="0" tIns="0" rIns="0" bIns="0" rtlCol="0" anchor="t"/>
          <a:lstStyle/>
          <a:p>
            <a:pPr marL="0" indent="0" algn="ctr">
              <a:lnSpc>
                <a:spcPts val="1750"/>
              </a:lnSpc>
              <a:buNone/>
            </a:pPr>
            <a:r>
              <a:rPr lang="en-US" sz="1700" b="1" dirty="0">
                <a:solidFill>
                  <a:srgbClr val="3B3535"/>
                </a:solidFill>
                <a:latin typeface="Montserrat" pitchFamily="2" charset="77"/>
                <a:ea typeface="Sora Semi Bold" pitchFamily="34" charset="-122"/>
                <a:cs typeface="Sora Semi Bold" pitchFamily="34" charset="-120"/>
              </a:rPr>
              <a:t>Pilot 1-3</a:t>
            </a:r>
            <a:endParaRPr lang="en-US" sz="1700" b="1" dirty="0">
              <a:latin typeface="Montserrat" pitchFamily="2" charset="77"/>
            </a:endParaRPr>
          </a:p>
        </p:txBody>
      </p:sp>
    </p:spTree>
    <p:extLst>
      <p:ext uri="{BB962C8B-B14F-4D97-AF65-F5344CB8AC3E}">
        <p14:creationId xmlns:p14="http://schemas.microsoft.com/office/powerpoint/2010/main" val="32189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2315662" cy="6858000"/>
            <a:chOff x="0" y="0"/>
            <a:chExt cx="538135" cy="1593725"/>
          </a:xfrm>
        </p:grpSpPr>
        <p:sp>
          <p:nvSpPr>
            <p:cNvPr id="3" name="Freeform 3"/>
            <p:cNvSpPr/>
            <p:nvPr/>
          </p:nvSpPr>
          <p:spPr>
            <a:xfrm flipH="1">
              <a:off x="0" y="0"/>
              <a:ext cx="538135" cy="1593725"/>
            </a:xfrm>
            <a:custGeom>
              <a:avLst/>
              <a:gdLst/>
              <a:ahLst/>
              <a:cxnLst/>
              <a:rect l="l" t="t" r="r" b="b"/>
              <a:pathLst>
                <a:path w="538135" h="1593725">
                  <a:moveTo>
                    <a:pt x="538135" y="0"/>
                  </a:moveTo>
                  <a:lnTo>
                    <a:pt x="0" y="0"/>
                  </a:lnTo>
                  <a:lnTo>
                    <a:pt x="0" y="1593725"/>
                  </a:lnTo>
                  <a:lnTo>
                    <a:pt x="538135" y="1593725"/>
                  </a:lnTo>
                  <a:close/>
                </a:path>
              </a:pathLst>
            </a:custGeom>
            <a:blipFill>
              <a:blip r:embed="rId3"/>
              <a:stretch>
                <a:fillRect l="-257860" r="-86652"/>
              </a:stretch>
            </a:blipFill>
          </p:spPr>
          <p:txBody>
            <a:bodyPr/>
            <a:lstStyle/>
            <a:p>
              <a:endParaRPr lang="en-US" sz="1200"/>
            </a:p>
          </p:txBody>
        </p:sp>
      </p:grpSp>
      <p:grpSp>
        <p:nvGrpSpPr>
          <p:cNvPr id="4" name="Group 4"/>
          <p:cNvGrpSpPr/>
          <p:nvPr/>
        </p:nvGrpSpPr>
        <p:grpSpPr>
          <a:xfrm>
            <a:off x="9889038" y="0"/>
            <a:ext cx="2315662" cy="6858000"/>
            <a:chOff x="0" y="0"/>
            <a:chExt cx="538135" cy="1593725"/>
          </a:xfrm>
        </p:grpSpPr>
        <p:sp>
          <p:nvSpPr>
            <p:cNvPr id="5" name="Freeform 5"/>
            <p:cNvSpPr/>
            <p:nvPr/>
          </p:nvSpPr>
          <p:spPr>
            <a:xfrm flipH="1">
              <a:off x="0" y="0"/>
              <a:ext cx="538135" cy="1593725"/>
            </a:xfrm>
            <a:custGeom>
              <a:avLst/>
              <a:gdLst/>
              <a:ahLst/>
              <a:cxnLst/>
              <a:rect l="l" t="t" r="r" b="b"/>
              <a:pathLst>
                <a:path w="538135" h="1593725">
                  <a:moveTo>
                    <a:pt x="538135" y="0"/>
                  </a:moveTo>
                  <a:lnTo>
                    <a:pt x="0" y="0"/>
                  </a:lnTo>
                  <a:lnTo>
                    <a:pt x="0" y="1593725"/>
                  </a:lnTo>
                  <a:lnTo>
                    <a:pt x="538135" y="1593725"/>
                  </a:lnTo>
                  <a:close/>
                </a:path>
              </a:pathLst>
            </a:custGeom>
            <a:blipFill>
              <a:blip r:embed="rId3"/>
              <a:stretch>
                <a:fillRect l="-123773" r="-220740"/>
              </a:stretch>
            </a:blipFill>
          </p:spPr>
          <p:txBody>
            <a:bodyPr/>
            <a:lstStyle/>
            <a:p>
              <a:endParaRPr lang="en-US" sz="1200"/>
            </a:p>
          </p:txBody>
        </p:sp>
      </p:grpSp>
      <p:sp>
        <p:nvSpPr>
          <p:cNvPr id="6" name="TextBox 6"/>
          <p:cNvSpPr txBox="1"/>
          <p:nvPr/>
        </p:nvSpPr>
        <p:spPr>
          <a:xfrm>
            <a:off x="2980432" y="2563465"/>
            <a:ext cx="6231136" cy="961802"/>
          </a:xfrm>
          <a:prstGeom prst="rect">
            <a:avLst/>
          </a:prstGeom>
        </p:spPr>
        <p:txBody>
          <a:bodyPr lIns="0" tIns="0" rIns="0" bIns="0" rtlCol="0" anchor="t">
            <a:spAutoFit/>
          </a:bodyPr>
          <a:lstStyle/>
          <a:p>
            <a:pPr algn="ctr">
              <a:lnSpc>
                <a:spcPts val="7529"/>
              </a:lnSpc>
              <a:spcBef>
                <a:spcPct val="0"/>
              </a:spcBef>
            </a:pPr>
            <a:r>
              <a:rPr lang="en-US" sz="6663" b="1" dirty="0">
                <a:solidFill>
                  <a:srgbClr val="5A78FF"/>
                </a:solidFill>
                <a:latin typeface="Garet Bold"/>
                <a:ea typeface="Garet Bold"/>
                <a:cs typeface="Garet Bold"/>
                <a:sym typeface="Garet Bold"/>
              </a:rPr>
              <a:t>THANK YOU</a:t>
            </a:r>
          </a:p>
        </p:txBody>
      </p:sp>
      <p:sp>
        <p:nvSpPr>
          <p:cNvPr id="10" name="TextBox 10"/>
          <p:cNvSpPr txBox="1"/>
          <p:nvPr/>
        </p:nvSpPr>
        <p:spPr>
          <a:xfrm>
            <a:off x="3813370" y="3517155"/>
            <a:ext cx="4409469" cy="564706"/>
          </a:xfrm>
          <a:prstGeom prst="rect">
            <a:avLst/>
          </a:prstGeom>
        </p:spPr>
        <p:txBody>
          <a:bodyPr lIns="0" tIns="0" rIns="0" bIns="0" rtlCol="0" anchor="t">
            <a:spAutoFit/>
          </a:bodyPr>
          <a:lstStyle/>
          <a:p>
            <a:pPr algn="ctr">
              <a:lnSpc>
                <a:spcPts val="2315"/>
              </a:lnSpc>
              <a:spcBef>
                <a:spcPct val="0"/>
              </a:spcBef>
            </a:pPr>
            <a:r>
              <a:rPr lang="en-US" sz="1533" dirty="0">
                <a:solidFill>
                  <a:srgbClr val="000000"/>
                </a:solidFill>
                <a:latin typeface="Montserrat"/>
                <a:ea typeface="Montserrat"/>
                <a:cs typeface="Montserrat"/>
                <a:sym typeface="Montserrat"/>
              </a:rPr>
              <a:t>The future lies in collaboration between people and intelligent systems.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FAE5F-C5FA-3E3C-628D-B6939DB6387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0BCC1CA-B45D-7162-EA09-857A22B848F1}"/>
              </a:ext>
            </a:extLst>
          </p:cNvPr>
          <p:cNvGrpSpPr/>
          <p:nvPr/>
        </p:nvGrpSpPr>
        <p:grpSpPr>
          <a:xfrm>
            <a:off x="0" y="0"/>
            <a:ext cx="12192000" cy="6858000"/>
            <a:chOff x="0" y="0"/>
            <a:chExt cx="24384000" cy="13716000"/>
          </a:xfrm>
        </p:grpSpPr>
        <p:pic>
          <p:nvPicPr>
            <p:cNvPr id="3" name="Picture 3">
              <a:extLst>
                <a:ext uri="{FF2B5EF4-FFF2-40B4-BE49-F238E27FC236}">
                  <a16:creationId xmlns:a16="http://schemas.microsoft.com/office/drawing/2014/main" id="{C70B500C-1F18-115B-D518-9102955C905A}"/>
                </a:ext>
              </a:extLst>
            </p:cNvPr>
            <p:cNvPicPr>
              <a:picLocks noChangeAspect="1"/>
            </p:cNvPicPr>
            <p:nvPr/>
          </p:nvPicPr>
          <p:blipFill>
            <a:blip r:embed="rId3"/>
            <a:srcRect l="10000" r="10000"/>
            <a:stretch>
              <a:fillRect/>
            </a:stretch>
          </p:blipFill>
          <p:spPr>
            <a:xfrm>
              <a:off x="0" y="0"/>
              <a:ext cx="24384000" cy="13716000"/>
            </a:xfrm>
            <a:prstGeom prst="rect">
              <a:avLst/>
            </a:prstGeom>
          </p:spPr>
        </p:pic>
      </p:grpSp>
      <p:sp>
        <p:nvSpPr>
          <p:cNvPr id="4" name="Freeform 4">
            <a:extLst>
              <a:ext uri="{FF2B5EF4-FFF2-40B4-BE49-F238E27FC236}">
                <a16:creationId xmlns:a16="http://schemas.microsoft.com/office/drawing/2014/main" id="{55F6F9BF-4458-5FB3-2584-B0D0941BAC0B}"/>
              </a:ext>
            </a:extLst>
          </p:cNvPr>
          <p:cNvSpPr/>
          <p:nvPr/>
        </p:nvSpPr>
        <p:spPr>
          <a:xfrm>
            <a:off x="938506" y="196950"/>
            <a:ext cx="2110507" cy="2251207"/>
          </a:xfrm>
          <a:custGeom>
            <a:avLst/>
            <a:gdLst/>
            <a:ahLst/>
            <a:cxnLst/>
            <a:rect l="l" t="t" r="r" b="b"/>
            <a:pathLst>
              <a:path w="3165760" h="3376811">
                <a:moveTo>
                  <a:pt x="0" y="0"/>
                </a:moveTo>
                <a:lnTo>
                  <a:pt x="3165760" y="0"/>
                </a:lnTo>
                <a:lnTo>
                  <a:pt x="3165760" y="3376811"/>
                </a:lnTo>
                <a:lnTo>
                  <a:pt x="0" y="33768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5" name="Freeform 5">
            <a:extLst>
              <a:ext uri="{FF2B5EF4-FFF2-40B4-BE49-F238E27FC236}">
                <a16:creationId xmlns:a16="http://schemas.microsoft.com/office/drawing/2014/main" id="{743A77C4-0B8F-0621-4856-79E94663D677}"/>
              </a:ext>
            </a:extLst>
          </p:cNvPr>
          <p:cNvSpPr/>
          <p:nvPr/>
        </p:nvSpPr>
        <p:spPr>
          <a:xfrm>
            <a:off x="8968653" y="3423853"/>
            <a:ext cx="4687999" cy="5000532"/>
          </a:xfrm>
          <a:custGeom>
            <a:avLst/>
            <a:gdLst/>
            <a:ahLst/>
            <a:cxnLst/>
            <a:rect l="l" t="t" r="r" b="b"/>
            <a:pathLst>
              <a:path w="7031998" h="7500798">
                <a:moveTo>
                  <a:pt x="0" y="0"/>
                </a:moveTo>
                <a:lnTo>
                  <a:pt x="7031999" y="0"/>
                </a:lnTo>
                <a:lnTo>
                  <a:pt x="7031999" y="7500798"/>
                </a:lnTo>
                <a:lnTo>
                  <a:pt x="0" y="75007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grpSp>
        <p:nvGrpSpPr>
          <p:cNvPr id="6" name="Group 6">
            <a:extLst>
              <a:ext uri="{FF2B5EF4-FFF2-40B4-BE49-F238E27FC236}">
                <a16:creationId xmlns:a16="http://schemas.microsoft.com/office/drawing/2014/main" id="{168B1C09-D95A-DD5D-F3FF-5B06E4CD1648}"/>
              </a:ext>
            </a:extLst>
          </p:cNvPr>
          <p:cNvGrpSpPr/>
          <p:nvPr/>
        </p:nvGrpSpPr>
        <p:grpSpPr>
          <a:xfrm>
            <a:off x="1268875" y="959902"/>
            <a:ext cx="9654249" cy="5184116"/>
            <a:chOff x="0" y="0"/>
            <a:chExt cx="3814025" cy="2048046"/>
          </a:xfrm>
        </p:grpSpPr>
        <p:sp>
          <p:nvSpPr>
            <p:cNvPr id="7" name="Freeform 7">
              <a:extLst>
                <a:ext uri="{FF2B5EF4-FFF2-40B4-BE49-F238E27FC236}">
                  <a16:creationId xmlns:a16="http://schemas.microsoft.com/office/drawing/2014/main" id="{900A4949-042F-6281-2C5B-893F0409BEC2}"/>
                </a:ext>
              </a:extLst>
            </p:cNvPr>
            <p:cNvSpPr/>
            <p:nvPr/>
          </p:nvSpPr>
          <p:spPr>
            <a:xfrm>
              <a:off x="0" y="0"/>
              <a:ext cx="3814025" cy="2048046"/>
            </a:xfrm>
            <a:custGeom>
              <a:avLst/>
              <a:gdLst/>
              <a:ahLst/>
              <a:cxnLst/>
              <a:rect l="l" t="t" r="r" b="b"/>
              <a:pathLst>
                <a:path w="3814025" h="2048046">
                  <a:moveTo>
                    <a:pt x="0" y="0"/>
                  </a:moveTo>
                  <a:lnTo>
                    <a:pt x="3814025" y="0"/>
                  </a:lnTo>
                  <a:lnTo>
                    <a:pt x="3814025" y="2048046"/>
                  </a:lnTo>
                  <a:lnTo>
                    <a:pt x="0" y="2048046"/>
                  </a:lnTo>
                  <a:close/>
                </a:path>
              </a:pathLst>
            </a:custGeom>
            <a:solidFill>
              <a:srgbClr val="FFFFFF"/>
            </a:solidFill>
          </p:spPr>
          <p:txBody>
            <a:bodyPr/>
            <a:lstStyle/>
            <a:p>
              <a:endParaRPr lang="en-US" sz="1200"/>
            </a:p>
          </p:txBody>
        </p:sp>
        <p:sp>
          <p:nvSpPr>
            <p:cNvPr id="8" name="TextBox 8">
              <a:extLst>
                <a:ext uri="{FF2B5EF4-FFF2-40B4-BE49-F238E27FC236}">
                  <a16:creationId xmlns:a16="http://schemas.microsoft.com/office/drawing/2014/main" id="{96B97E98-A35A-6963-8904-CE949639B353}"/>
                </a:ext>
              </a:extLst>
            </p:cNvPr>
            <p:cNvSpPr txBox="1"/>
            <p:nvPr/>
          </p:nvSpPr>
          <p:spPr>
            <a:xfrm>
              <a:off x="0" y="-47625"/>
              <a:ext cx="3814025" cy="2095671"/>
            </a:xfrm>
            <a:prstGeom prst="rect">
              <a:avLst/>
            </a:prstGeom>
          </p:spPr>
          <p:txBody>
            <a:bodyPr lIns="33867" tIns="33867" rIns="33867" bIns="33867" rtlCol="0" anchor="ctr"/>
            <a:lstStyle/>
            <a:p>
              <a:pPr algn="ctr">
                <a:lnSpc>
                  <a:spcPts val="2227"/>
                </a:lnSpc>
              </a:pPr>
              <a:endParaRPr sz="1200"/>
            </a:p>
          </p:txBody>
        </p:sp>
      </p:grpSp>
      <p:sp>
        <p:nvSpPr>
          <p:cNvPr id="15" name="TextBox 15">
            <a:extLst>
              <a:ext uri="{FF2B5EF4-FFF2-40B4-BE49-F238E27FC236}">
                <a16:creationId xmlns:a16="http://schemas.microsoft.com/office/drawing/2014/main" id="{B3EEE532-4180-68A2-2E2C-7127F0D44DE9}"/>
              </a:ext>
            </a:extLst>
          </p:cNvPr>
          <p:cNvSpPr txBox="1"/>
          <p:nvPr/>
        </p:nvSpPr>
        <p:spPr>
          <a:xfrm>
            <a:off x="1672558" y="1456840"/>
            <a:ext cx="8614442" cy="583558"/>
          </a:xfrm>
          <a:prstGeom prst="rect">
            <a:avLst/>
          </a:prstGeom>
        </p:spPr>
        <p:txBody>
          <a:bodyPr wrap="square" lIns="0" tIns="0" rIns="0" bIns="0" rtlCol="0" anchor="t">
            <a:spAutoFit/>
          </a:bodyPr>
          <a:lstStyle/>
          <a:p>
            <a:pPr>
              <a:lnSpc>
                <a:spcPts val="4822"/>
              </a:lnSpc>
              <a:spcBef>
                <a:spcPct val="0"/>
              </a:spcBef>
            </a:pPr>
            <a:r>
              <a:rPr lang="en-US" sz="3600" b="1" dirty="0">
                <a:solidFill>
                  <a:srgbClr val="5A78FF"/>
                </a:solidFill>
                <a:latin typeface="Garet Bold"/>
                <a:ea typeface="Garet Bold"/>
                <a:cs typeface="Garet Bold"/>
                <a:sym typeface="Garet Bold"/>
              </a:rPr>
              <a:t>The Business Imperative: </a:t>
            </a:r>
            <a:r>
              <a:rPr lang="en-US" sz="3600" dirty="0">
                <a:solidFill>
                  <a:srgbClr val="FF0000"/>
                </a:solidFill>
                <a:latin typeface="Garet Bold"/>
                <a:ea typeface="Garet Bold"/>
                <a:cs typeface="Garet Bold"/>
                <a:sym typeface="Garet Bold"/>
              </a:rPr>
              <a:t>Why We Must Act</a:t>
            </a:r>
          </a:p>
        </p:txBody>
      </p:sp>
      <p:sp>
        <p:nvSpPr>
          <p:cNvPr id="9" name="TextBox 4">
            <a:extLst>
              <a:ext uri="{FF2B5EF4-FFF2-40B4-BE49-F238E27FC236}">
                <a16:creationId xmlns:a16="http://schemas.microsoft.com/office/drawing/2014/main" id="{99F557F8-8713-6A0F-E905-2B66DDA2E5C0}"/>
              </a:ext>
            </a:extLst>
          </p:cNvPr>
          <p:cNvSpPr txBox="1"/>
          <p:nvPr/>
        </p:nvSpPr>
        <p:spPr>
          <a:xfrm>
            <a:off x="1711868" y="2386485"/>
            <a:ext cx="8768262" cy="3077766"/>
          </a:xfrm>
          <a:prstGeom prst="rect">
            <a:avLst/>
          </a:prstGeom>
        </p:spPr>
        <p:txBody>
          <a:bodyPr wrap="square" lIns="0" tIns="0" rIns="0" bIns="0" rtlCol="0" anchor="t">
            <a:spAutoFit/>
          </a:bodyPr>
          <a:lstStyle/>
          <a:p>
            <a:pPr marL="400050" indent="-133350">
              <a:lnSpc>
                <a:spcPct val="150000"/>
              </a:lnSpc>
              <a:buFont typeface="Arial" panose="020B0604020202020204" pitchFamily="34" charset="0"/>
              <a:buChar char="•"/>
            </a:pPr>
            <a:r>
              <a:rPr lang="en-PH" b="1" dirty="0">
                <a:latin typeface="Montserrat" pitchFamily="2" charset="77"/>
              </a:rPr>
              <a:t>The Problem: </a:t>
            </a:r>
            <a:r>
              <a:rPr lang="en-PH" dirty="0">
                <a:latin typeface="Montserrat" pitchFamily="2" charset="77"/>
              </a:rPr>
              <a:t>Traditional ”early warnings” often arrive too late, after academic decline is irreversible.</a:t>
            </a:r>
          </a:p>
          <a:p>
            <a:pPr marL="400050" indent="-133350">
              <a:lnSpc>
                <a:spcPct val="150000"/>
              </a:lnSpc>
              <a:buFont typeface="Arial" panose="020B0604020202020204" pitchFamily="34" charset="0"/>
              <a:buChar char="•"/>
            </a:pPr>
            <a:r>
              <a:rPr lang="en-PH" b="1" dirty="0">
                <a:latin typeface="Montserrat" pitchFamily="2" charset="77"/>
              </a:rPr>
              <a:t>Institutional Impact: </a:t>
            </a:r>
            <a:r>
              <a:rPr lang="en-PH" dirty="0">
                <a:latin typeface="Montserrat" pitchFamily="2" charset="77"/>
              </a:rPr>
              <a:t>High dropout rates lead to lost tuition revenue, diminished reputational standing, and inefficient support delivery.</a:t>
            </a:r>
          </a:p>
          <a:p>
            <a:pPr marL="400050" indent="-133350">
              <a:lnSpc>
                <a:spcPct val="150000"/>
              </a:lnSpc>
              <a:buFont typeface="Arial" panose="020B0604020202020204" pitchFamily="34" charset="0"/>
              <a:buChar char="•"/>
            </a:pPr>
            <a:r>
              <a:rPr lang="en-PH" b="1" dirty="0">
                <a:latin typeface="Montserrat" pitchFamily="2" charset="77"/>
              </a:rPr>
              <a:t>The Opportunity: </a:t>
            </a:r>
            <a:r>
              <a:rPr lang="en-PH" dirty="0">
                <a:latin typeface="Montserrat" pitchFamily="2" charset="77"/>
              </a:rPr>
              <a:t>Leveraging historical data to predict future risk allows for targeted, high-impact interventions</a:t>
            </a:r>
          </a:p>
          <a:p>
            <a:pPr>
              <a:buFont typeface="Arial" panose="020B0604020202020204" pitchFamily="34" charset="0"/>
              <a:buChar char="•"/>
            </a:pPr>
            <a:endParaRPr lang="en-PH" dirty="0">
              <a:latin typeface="Montserrat" pitchFamily="2" charset="77"/>
            </a:endParaRPr>
          </a:p>
          <a:p>
            <a:pPr>
              <a:buFont typeface="Arial" panose="020B0604020202020204" pitchFamily="34" charset="0"/>
              <a:buChar char="•"/>
            </a:pPr>
            <a:endParaRPr lang="en-PH" sz="2000" dirty="0"/>
          </a:p>
        </p:txBody>
      </p:sp>
    </p:spTree>
    <p:extLst>
      <p:ext uri="{BB962C8B-B14F-4D97-AF65-F5344CB8AC3E}">
        <p14:creationId xmlns:p14="http://schemas.microsoft.com/office/powerpoint/2010/main" val="998626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7BB607-8B38-78B8-98D8-D1FA1AEC240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1116005-E1EE-4AB3-308B-674E553880C9}"/>
              </a:ext>
            </a:extLst>
          </p:cNvPr>
          <p:cNvGrpSpPr/>
          <p:nvPr/>
        </p:nvGrpSpPr>
        <p:grpSpPr>
          <a:xfrm>
            <a:off x="0" y="0"/>
            <a:ext cx="12192000" cy="6858000"/>
            <a:chOff x="0" y="0"/>
            <a:chExt cx="24384000" cy="13716000"/>
          </a:xfrm>
        </p:grpSpPr>
        <p:pic>
          <p:nvPicPr>
            <p:cNvPr id="3" name="Picture 3">
              <a:extLst>
                <a:ext uri="{FF2B5EF4-FFF2-40B4-BE49-F238E27FC236}">
                  <a16:creationId xmlns:a16="http://schemas.microsoft.com/office/drawing/2014/main" id="{1BD8986E-2C6B-7AF1-D43C-44453B56FA2E}"/>
                </a:ext>
              </a:extLst>
            </p:cNvPr>
            <p:cNvPicPr>
              <a:picLocks noChangeAspect="1"/>
            </p:cNvPicPr>
            <p:nvPr/>
          </p:nvPicPr>
          <p:blipFill>
            <a:blip r:embed="rId3"/>
            <a:srcRect l="10000" r="10000"/>
            <a:stretch>
              <a:fillRect/>
            </a:stretch>
          </p:blipFill>
          <p:spPr>
            <a:xfrm>
              <a:off x="0" y="0"/>
              <a:ext cx="24384000" cy="13716000"/>
            </a:xfrm>
            <a:prstGeom prst="rect">
              <a:avLst/>
            </a:prstGeom>
          </p:spPr>
        </p:pic>
      </p:grpSp>
      <p:sp>
        <p:nvSpPr>
          <p:cNvPr id="4" name="Freeform 4">
            <a:extLst>
              <a:ext uri="{FF2B5EF4-FFF2-40B4-BE49-F238E27FC236}">
                <a16:creationId xmlns:a16="http://schemas.microsoft.com/office/drawing/2014/main" id="{C94F8C68-55C1-0852-FE07-D1D9C459E233}"/>
              </a:ext>
            </a:extLst>
          </p:cNvPr>
          <p:cNvSpPr/>
          <p:nvPr/>
        </p:nvSpPr>
        <p:spPr>
          <a:xfrm>
            <a:off x="938506" y="196950"/>
            <a:ext cx="2110507" cy="2251207"/>
          </a:xfrm>
          <a:custGeom>
            <a:avLst/>
            <a:gdLst/>
            <a:ahLst/>
            <a:cxnLst/>
            <a:rect l="l" t="t" r="r" b="b"/>
            <a:pathLst>
              <a:path w="3165760" h="3376811">
                <a:moveTo>
                  <a:pt x="0" y="0"/>
                </a:moveTo>
                <a:lnTo>
                  <a:pt x="3165760" y="0"/>
                </a:lnTo>
                <a:lnTo>
                  <a:pt x="3165760" y="3376811"/>
                </a:lnTo>
                <a:lnTo>
                  <a:pt x="0" y="33768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5" name="Freeform 5">
            <a:extLst>
              <a:ext uri="{FF2B5EF4-FFF2-40B4-BE49-F238E27FC236}">
                <a16:creationId xmlns:a16="http://schemas.microsoft.com/office/drawing/2014/main" id="{CF73452D-7B0F-F8BC-A2F7-231061F6194F}"/>
              </a:ext>
            </a:extLst>
          </p:cNvPr>
          <p:cNvSpPr/>
          <p:nvPr/>
        </p:nvSpPr>
        <p:spPr>
          <a:xfrm>
            <a:off x="8968653" y="3423853"/>
            <a:ext cx="4687999" cy="5000532"/>
          </a:xfrm>
          <a:custGeom>
            <a:avLst/>
            <a:gdLst/>
            <a:ahLst/>
            <a:cxnLst/>
            <a:rect l="l" t="t" r="r" b="b"/>
            <a:pathLst>
              <a:path w="7031998" h="7500798">
                <a:moveTo>
                  <a:pt x="0" y="0"/>
                </a:moveTo>
                <a:lnTo>
                  <a:pt x="7031999" y="0"/>
                </a:lnTo>
                <a:lnTo>
                  <a:pt x="7031999" y="7500798"/>
                </a:lnTo>
                <a:lnTo>
                  <a:pt x="0" y="75007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grpSp>
        <p:nvGrpSpPr>
          <p:cNvPr id="6" name="Group 6">
            <a:extLst>
              <a:ext uri="{FF2B5EF4-FFF2-40B4-BE49-F238E27FC236}">
                <a16:creationId xmlns:a16="http://schemas.microsoft.com/office/drawing/2014/main" id="{AFDCD562-D6A9-DBF8-9BA4-3BC5C159BA74}"/>
              </a:ext>
            </a:extLst>
          </p:cNvPr>
          <p:cNvGrpSpPr/>
          <p:nvPr/>
        </p:nvGrpSpPr>
        <p:grpSpPr>
          <a:xfrm>
            <a:off x="1268875" y="959902"/>
            <a:ext cx="9654249" cy="5184116"/>
            <a:chOff x="0" y="0"/>
            <a:chExt cx="3814025" cy="2048046"/>
          </a:xfrm>
        </p:grpSpPr>
        <p:sp>
          <p:nvSpPr>
            <p:cNvPr id="7" name="Freeform 7">
              <a:extLst>
                <a:ext uri="{FF2B5EF4-FFF2-40B4-BE49-F238E27FC236}">
                  <a16:creationId xmlns:a16="http://schemas.microsoft.com/office/drawing/2014/main" id="{205DB1A9-DD94-92EA-4A15-017245D67CE3}"/>
                </a:ext>
              </a:extLst>
            </p:cNvPr>
            <p:cNvSpPr/>
            <p:nvPr/>
          </p:nvSpPr>
          <p:spPr>
            <a:xfrm>
              <a:off x="0" y="0"/>
              <a:ext cx="3814025" cy="2048046"/>
            </a:xfrm>
            <a:custGeom>
              <a:avLst/>
              <a:gdLst/>
              <a:ahLst/>
              <a:cxnLst/>
              <a:rect l="l" t="t" r="r" b="b"/>
              <a:pathLst>
                <a:path w="3814025" h="2048046">
                  <a:moveTo>
                    <a:pt x="0" y="0"/>
                  </a:moveTo>
                  <a:lnTo>
                    <a:pt x="3814025" y="0"/>
                  </a:lnTo>
                  <a:lnTo>
                    <a:pt x="3814025" y="2048046"/>
                  </a:lnTo>
                  <a:lnTo>
                    <a:pt x="0" y="2048046"/>
                  </a:lnTo>
                  <a:close/>
                </a:path>
              </a:pathLst>
            </a:custGeom>
            <a:solidFill>
              <a:srgbClr val="FFFFFF"/>
            </a:solidFill>
          </p:spPr>
          <p:txBody>
            <a:bodyPr/>
            <a:lstStyle/>
            <a:p>
              <a:endParaRPr lang="en-US" sz="1200" dirty="0"/>
            </a:p>
          </p:txBody>
        </p:sp>
        <p:sp>
          <p:nvSpPr>
            <p:cNvPr id="8" name="TextBox 8">
              <a:extLst>
                <a:ext uri="{FF2B5EF4-FFF2-40B4-BE49-F238E27FC236}">
                  <a16:creationId xmlns:a16="http://schemas.microsoft.com/office/drawing/2014/main" id="{A0B6EB0C-5887-297A-1218-1EFA311489DA}"/>
                </a:ext>
              </a:extLst>
            </p:cNvPr>
            <p:cNvSpPr txBox="1"/>
            <p:nvPr/>
          </p:nvSpPr>
          <p:spPr>
            <a:xfrm>
              <a:off x="0" y="-47625"/>
              <a:ext cx="3814025" cy="2095671"/>
            </a:xfrm>
            <a:prstGeom prst="rect">
              <a:avLst/>
            </a:prstGeom>
          </p:spPr>
          <p:txBody>
            <a:bodyPr lIns="33867" tIns="33867" rIns="33867" bIns="33867" rtlCol="0" anchor="ctr"/>
            <a:lstStyle/>
            <a:p>
              <a:pPr algn="ctr">
                <a:lnSpc>
                  <a:spcPts val="2227"/>
                </a:lnSpc>
              </a:pPr>
              <a:endParaRPr sz="1200"/>
            </a:p>
          </p:txBody>
        </p:sp>
      </p:grpSp>
      <p:sp>
        <p:nvSpPr>
          <p:cNvPr id="15" name="TextBox 15">
            <a:extLst>
              <a:ext uri="{FF2B5EF4-FFF2-40B4-BE49-F238E27FC236}">
                <a16:creationId xmlns:a16="http://schemas.microsoft.com/office/drawing/2014/main" id="{07B41F0E-9983-671E-343F-348688DA5C53}"/>
              </a:ext>
            </a:extLst>
          </p:cNvPr>
          <p:cNvSpPr txBox="1"/>
          <p:nvPr/>
        </p:nvSpPr>
        <p:spPr>
          <a:xfrm>
            <a:off x="1672558" y="1456840"/>
            <a:ext cx="8614442" cy="583558"/>
          </a:xfrm>
          <a:prstGeom prst="rect">
            <a:avLst/>
          </a:prstGeom>
        </p:spPr>
        <p:txBody>
          <a:bodyPr wrap="square" lIns="0" tIns="0" rIns="0" bIns="0" rtlCol="0" anchor="t">
            <a:spAutoFit/>
          </a:bodyPr>
          <a:lstStyle/>
          <a:p>
            <a:pPr>
              <a:lnSpc>
                <a:spcPts val="4822"/>
              </a:lnSpc>
              <a:spcBef>
                <a:spcPct val="0"/>
              </a:spcBef>
            </a:pPr>
            <a:r>
              <a:rPr lang="en-US" sz="3600" b="1" dirty="0">
                <a:solidFill>
                  <a:srgbClr val="5A78FF"/>
                </a:solidFill>
                <a:latin typeface="Garet Bold"/>
                <a:ea typeface="Garet Bold"/>
                <a:cs typeface="Garet Bold"/>
                <a:sym typeface="Garet Bold"/>
              </a:rPr>
              <a:t>ROI Strategy: </a:t>
            </a:r>
            <a:r>
              <a:rPr lang="en-US" sz="3600" dirty="0">
                <a:solidFill>
                  <a:srgbClr val="6F86F8"/>
                </a:solidFill>
                <a:latin typeface="Garet Bold"/>
                <a:ea typeface="Garet Bold"/>
                <a:cs typeface="Garet Bold"/>
                <a:sym typeface="Garet Bold"/>
              </a:rPr>
              <a:t>From Probabilities to </a:t>
            </a:r>
            <a:r>
              <a:rPr lang="en-US" sz="3600" dirty="0">
                <a:solidFill>
                  <a:srgbClr val="FF0000"/>
                </a:solidFill>
                <a:latin typeface="Garet Bold"/>
                <a:ea typeface="Garet Bold"/>
                <a:cs typeface="Garet Bold"/>
                <a:sym typeface="Garet Bold"/>
              </a:rPr>
              <a:t>Savings</a:t>
            </a:r>
          </a:p>
        </p:txBody>
      </p:sp>
      <p:pic>
        <p:nvPicPr>
          <p:cNvPr id="19" name="Image 3" descr="preencoded.png">
            <a:extLst>
              <a:ext uri="{FF2B5EF4-FFF2-40B4-BE49-F238E27FC236}">
                <a16:creationId xmlns:a16="http://schemas.microsoft.com/office/drawing/2014/main" id="{A4F26CC1-72F3-F6B3-C895-7D577E2CA8B9}"/>
              </a:ext>
            </a:extLst>
          </p:cNvPr>
          <p:cNvPicPr>
            <a:picLocks noChangeAspect="1"/>
          </p:cNvPicPr>
          <p:nvPr/>
        </p:nvPicPr>
        <p:blipFill>
          <a:blip r:embed="rId6"/>
          <a:stretch>
            <a:fillRect/>
          </a:stretch>
        </p:blipFill>
        <p:spPr>
          <a:xfrm>
            <a:off x="3771622" y="4105217"/>
            <a:ext cx="3630279" cy="1983732"/>
          </a:xfrm>
          <a:prstGeom prst="rect">
            <a:avLst/>
          </a:prstGeom>
        </p:spPr>
      </p:pic>
      <p:sp>
        <p:nvSpPr>
          <p:cNvPr id="20" name="Text 7">
            <a:extLst>
              <a:ext uri="{FF2B5EF4-FFF2-40B4-BE49-F238E27FC236}">
                <a16:creationId xmlns:a16="http://schemas.microsoft.com/office/drawing/2014/main" id="{DFA22FDB-33C2-C7FA-B0B2-041E3F680337}"/>
              </a:ext>
            </a:extLst>
          </p:cNvPr>
          <p:cNvSpPr/>
          <p:nvPr/>
        </p:nvSpPr>
        <p:spPr>
          <a:xfrm>
            <a:off x="3983528" y="4922178"/>
            <a:ext cx="1625003" cy="465515"/>
          </a:xfrm>
          <a:prstGeom prst="rect">
            <a:avLst/>
          </a:prstGeom>
          <a:noFill/>
          <a:ln/>
        </p:spPr>
        <p:txBody>
          <a:bodyPr wrap="square" lIns="0" tIns="0" rIns="0" bIns="0" rtlCol="0" anchor="t"/>
          <a:lstStyle/>
          <a:p>
            <a:pPr marL="0" indent="0" algn="ctr">
              <a:buNone/>
            </a:pPr>
            <a:r>
              <a:rPr lang="en-US" sz="1000" dirty="0">
                <a:solidFill>
                  <a:srgbClr val="1F1E1E"/>
                </a:solidFill>
                <a:latin typeface="Montserrat" pitchFamily="2" charset="77"/>
                <a:ea typeface="Sora Semi Bold" pitchFamily="34" charset="-122"/>
                <a:cs typeface="Sora Semi Bold" pitchFamily="34" charset="-120"/>
              </a:rPr>
              <a:t>4,424 </a:t>
            </a:r>
          </a:p>
          <a:p>
            <a:pPr marL="0" indent="0" algn="ctr">
              <a:buNone/>
            </a:pPr>
            <a:r>
              <a:rPr lang="en-US" sz="1000" dirty="0">
                <a:solidFill>
                  <a:srgbClr val="1F1E1E"/>
                </a:solidFill>
                <a:latin typeface="Montserrat" pitchFamily="2" charset="77"/>
                <a:ea typeface="Sora Semi Bold" pitchFamily="34" charset="-122"/>
                <a:cs typeface="Sora Semi Bold" pitchFamily="34" charset="-120"/>
              </a:rPr>
              <a:t>Raw Records</a:t>
            </a:r>
            <a:endParaRPr lang="en-US" sz="1000" dirty="0">
              <a:latin typeface="Montserrat" pitchFamily="2" charset="77"/>
            </a:endParaRPr>
          </a:p>
        </p:txBody>
      </p:sp>
      <p:sp>
        <p:nvSpPr>
          <p:cNvPr id="21" name="Text 7">
            <a:extLst>
              <a:ext uri="{FF2B5EF4-FFF2-40B4-BE49-F238E27FC236}">
                <a16:creationId xmlns:a16="http://schemas.microsoft.com/office/drawing/2014/main" id="{44BB3F3F-AAA3-BA19-A0D4-4081E48F33B3}"/>
              </a:ext>
            </a:extLst>
          </p:cNvPr>
          <p:cNvSpPr/>
          <p:nvPr/>
        </p:nvSpPr>
        <p:spPr>
          <a:xfrm>
            <a:off x="4924513" y="4859421"/>
            <a:ext cx="1625003" cy="465515"/>
          </a:xfrm>
          <a:prstGeom prst="rect">
            <a:avLst/>
          </a:prstGeom>
          <a:noFill/>
          <a:ln/>
        </p:spPr>
        <p:txBody>
          <a:bodyPr wrap="square" lIns="0" tIns="0" rIns="0" bIns="0" rtlCol="0" anchor="t"/>
          <a:lstStyle/>
          <a:p>
            <a:pPr marL="0" indent="0" algn="ctr">
              <a:buNone/>
            </a:pPr>
            <a:r>
              <a:rPr lang="en-US" sz="1000" dirty="0">
                <a:solidFill>
                  <a:srgbClr val="1F1E1E"/>
                </a:solidFill>
                <a:latin typeface="Montserrat" pitchFamily="2" charset="77"/>
                <a:ea typeface="Sora Semi Bold" pitchFamily="34" charset="-122"/>
                <a:cs typeface="Sora Semi Bold" pitchFamily="34" charset="-120"/>
              </a:rPr>
              <a:t>Top 1o% </a:t>
            </a:r>
          </a:p>
          <a:p>
            <a:pPr marL="0" indent="0" algn="ctr">
              <a:buNone/>
            </a:pPr>
            <a:r>
              <a:rPr lang="en-US" sz="1000" dirty="0">
                <a:solidFill>
                  <a:srgbClr val="1F1E1E"/>
                </a:solidFill>
                <a:latin typeface="Montserrat" pitchFamily="2" charset="77"/>
                <a:cs typeface="Sora Semi Bold" pitchFamily="34" charset="-120"/>
              </a:rPr>
              <a:t>Intervention </a:t>
            </a:r>
          </a:p>
          <a:p>
            <a:pPr marL="0" indent="0" algn="ctr">
              <a:buNone/>
            </a:pPr>
            <a:r>
              <a:rPr lang="en-US" sz="1000" dirty="0">
                <a:solidFill>
                  <a:srgbClr val="1F1E1E"/>
                </a:solidFill>
                <a:latin typeface="Montserrat" pitchFamily="2" charset="77"/>
                <a:cs typeface="Sora Semi Bold" pitchFamily="34" charset="-120"/>
              </a:rPr>
              <a:t>List</a:t>
            </a:r>
            <a:endParaRPr lang="en-US" sz="1000" dirty="0">
              <a:latin typeface="Montserrat" pitchFamily="2" charset="77"/>
            </a:endParaRPr>
          </a:p>
        </p:txBody>
      </p:sp>
      <p:sp>
        <p:nvSpPr>
          <p:cNvPr id="22" name="Text 7">
            <a:extLst>
              <a:ext uri="{FF2B5EF4-FFF2-40B4-BE49-F238E27FC236}">
                <a16:creationId xmlns:a16="http://schemas.microsoft.com/office/drawing/2014/main" id="{CA391388-39E5-D15D-C2FC-0EB100F2670B}"/>
              </a:ext>
            </a:extLst>
          </p:cNvPr>
          <p:cNvSpPr/>
          <p:nvPr/>
        </p:nvSpPr>
        <p:spPr>
          <a:xfrm>
            <a:off x="5970621" y="4987406"/>
            <a:ext cx="1625003" cy="465515"/>
          </a:xfrm>
          <a:prstGeom prst="rect">
            <a:avLst/>
          </a:prstGeom>
          <a:noFill/>
          <a:ln/>
        </p:spPr>
        <p:txBody>
          <a:bodyPr wrap="square" lIns="0" tIns="0" rIns="0" bIns="0" rtlCol="0" anchor="t"/>
          <a:lstStyle/>
          <a:p>
            <a:pPr marL="0" indent="0" algn="ctr">
              <a:buNone/>
            </a:pPr>
            <a:r>
              <a:rPr lang="en-US" sz="1000" dirty="0">
                <a:solidFill>
                  <a:srgbClr val="1F1E1E"/>
                </a:solidFill>
                <a:latin typeface="Montserrat" pitchFamily="2" charset="77"/>
                <a:ea typeface="Sora Semi Bold" pitchFamily="34" charset="-122"/>
                <a:cs typeface="Sora Semi Bold" pitchFamily="34" charset="-120"/>
              </a:rPr>
              <a:t>AI Filtering</a:t>
            </a:r>
            <a:endParaRPr lang="en-US" sz="1000" dirty="0">
              <a:latin typeface="Montserrat" pitchFamily="2" charset="77"/>
            </a:endParaRPr>
          </a:p>
        </p:txBody>
      </p:sp>
      <p:sp>
        <p:nvSpPr>
          <p:cNvPr id="11" name="Text 1">
            <a:extLst>
              <a:ext uri="{FF2B5EF4-FFF2-40B4-BE49-F238E27FC236}">
                <a16:creationId xmlns:a16="http://schemas.microsoft.com/office/drawing/2014/main" id="{1D9D6B40-3837-20AC-8EAD-0A29E8364D47}"/>
              </a:ext>
            </a:extLst>
          </p:cNvPr>
          <p:cNvSpPr/>
          <p:nvPr/>
        </p:nvSpPr>
        <p:spPr>
          <a:xfrm>
            <a:off x="2114652" y="2882317"/>
            <a:ext cx="1553528" cy="194191"/>
          </a:xfrm>
          <a:prstGeom prst="rect">
            <a:avLst/>
          </a:prstGeom>
          <a:noFill/>
          <a:ln/>
        </p:spPr>
        <p:txBody>
          <a:bodyPr wrap="none" lIns="0" tIns="0" rIns="0" bIns="0" rtlCol="0" anchor="t"/>
          <a:lstStyle/>
          <a:p>
            <a:pPr marL="0" indent="0" algn="l">
              <a:lnSpc>
                <a:spcPts val="1500"/>
              </a:lnSpc>
              <a:buNone/>
            </a:pPr>
            <a:r>
              <a:rPr lang="en-US" sz="1700" b="1" dirty="0">
                <a:solidFill>
                  <a:srgbClr val="3B3535"/>
                </a:solidFill>
                <a:latin typeface="Montserrat" pitchFamily="2" charset="77"/>
                <a:ea typeface="Sora Semi Bold" pitchFamily="34" charset="-122"/>
                <a:cs typeface="Sora Semi Bold" pitchFamily="34" charset="-120"/>
              </a:rPr>
              <a:t>Efficiency</a:t>
            </a:r>
            <a:endParaRPr lang="en-US" sz="1700" b="1" dirty="0">
              <a:latin typeface="Montserrat" pitchFamily="2" charset="77"/>
            </a:endParaRPr>
          </a:p>
        </p:txBody>
      </p:sp>
      <p:sp>
        <p:nvSpPr>
          <p:cNvPr id="12" name="Text 2">
            <a:extLst>
              <a:ext uri="{FF2B5EF4-FFF2-40B4-BE49-F238E27FC236}">
                <a16:creationId xmlns:a16="http://schemas.microsoft.com/office/drawing/2014/main" id="{4DEC31B3-C802-316B-266D-0B82D6374E8C}"/>
              </a:ext>
            </a:extLst>
          </p:cNvPr>
          <p:cNvSpPr/>
          <p:nvPr/>
        </p:nvSpPr>
        <p:spPr>
          <a:xfrm>
            <a:off x="2114652" y="3318474"/>
            <a:ext cx="2384346" cy="786743"/>
          </a:xfrm>
          <a:prstGeom prst="rect">
            <a:avLst/>
          </a:prstGeom>
          <a:noFill/>
          <a:ln/>
        </p:spPr>
        <p:txBody>
          <a:bodyPr wrap="square" lIns="0" tIns="0" rIns="0" bIns="0" rtlCol="0" anchor="t"/>
          <a:lstStyle/>
          <a:p>
            <a:pPr marL="0" indent="0" algn="l">
              <a:lnSpc>
                <a:spcPts val="1450"/>
              </a:lnSpc>
              <a:buNone/>
            </a:pPr>
            <a:r>
              <a:rPr lang="en-US" sz="1400" dirty="0">
                <a:solidFill>
                  <a:srgbClr val="3B3535"/>
                </a:solidFill>
                <a:latin typeface="Montserrat" pitchFamily="2" charset="77"/>
                <a:ea typeface="Sora Light" pitchFamily="34" charset="-122"/>
                <a:cs typeface="Sora Light" pitchFamily="34" charset="-120"/>
              </a:rPr>
              <a:t>Automated screening of thousands of records to identify the top 10% highest-risk individuals.</a:t>
            </a:r>
            <a:endParaRPr lang="en-US" sz="1400" dirty="0">
              <a:latin typeface="Montserrat" pitchFamily="2" charset="77"/>
            </a:endParaRPr>
          </a:p>
        </p:txBody>
      </p:sp>
      <p:sp>
        <p:nvSpPr>
          <p:cNvPr id="24" name="Text 3">
            <a:extLst>
              <a:ext uri="{FF2B5EF4-FFF2-40B4-BE49-F238E27FC236}">
                <a16:creationId xmlns:a16="http://schemas.microsoft.com/office/drawing/2014/main" id="{66887517-7BEE-97FA-D5A9-27C61592F8F8}"/>
              </a:ext>
            </a:extLst>
          </p:cNvPr>
          <p:cNvSpPr/>
          <p:nvPr/>
        </p:nvSpPr>
        <p:spPr>
          <a:xfrm>
            <a:off x="4734979" y="2882317"/>
            <a:ext cx="1839397" cy="194191"/>
          </a:xfrm>
          <a:prstGeom prst="rect">
            <a:avLst/>
          </a:prstGeom>
          <a:noFill/>
          <a:ln/>
        </p:spPr>
        <p:txBody>
          <a:bodyPr wrap="none" lIns="0" tIns="0" rIns="0" bIns="0" rtlCol="0" anchor="t"/>
          <a:lstStyle/>
          <a:p>
            <a:pPr marL="0" indent="0" algn="l">
              <a:lnSpc>
                <a:spcPts val="1500"/>
              </a:lnSpc>
              <a:buNone/>
            </a:pPr>
            <a:r>
              <a:rPr lang="en-US" sz="1700" b="1" dirty="0">
                <a:solidFill>
                  <a:srgbClr val="3B3535"/>
                </a:solidFill>
                <a:latin typeface="Montserrat" pitchFamily="2" charset="77"/>
                <a:ea typeface="Sora Semi Bold" pitchFamily="34" charset="-122"/>
                <a:cs typeface="Sora Semi Bold" pitchFamily="34" charset="-120"/>
              </a:rPr>
              <a:t>Resource </a:t>
            </a:r>
          </a:p>
          <a:p>
            <a:pPr marL="0" indent="0" algn="l">
              <a:lnSpc>
                <a:spcPts val="1500"/>
              </a:lnSpc>
              <a:buNone/>
            </a:pPr>
            <a:r>
              <a:rPr lang="en-US" sz="1700" b="1" dirty="0">
                <a:solidFill>
                  <a:srgbClr val="3B3535"/>
                </a:solidFill>
                <a:latin typeface="Montserrat" pitchFamily="2" charset="77"/>
                <a:ea typeface="Sora Semi Bold" pitchFamily="34" charset="-122"/>
                <a:cs typeface="Sora Semi Bold" pitchFamily="34" charset="-120"/>
              </a:rPr>
              <a:t>Optimization</a:t>
            </a:r>
            <a:endParaRPr lang="en-US" sz="1700" b="1" dirty="0">
              <a:latin typeface="Montserrat" pitchFamily="2" charset="77"/>
            </a:endParaRPr>
          </a:p>
        </p:txBody>
      </p:sp>
      <p:sp>
        <p:nvSpPr>
          <p:cNvPr id="25" name="Text 4">
            <a:extLst>
              <a:ext uri="{FF2B5EF4-FFF2-40B4-BE49-F238E27FC236}">
                <a16:creationId xmlns:a16="http://schemas.microsoft.com/office/drawing/2014/main" id="{497D2087-48DA-800E-39E1-D8C340706AC6}"/>
              </a:ext>
            </a:extLst>
          </p:cNvPr>
          <p:cNvSpPr/>
          <p:nvPr/>
        </p:nvSpPr>
        <p:spPr>
          <a:xfrm>
            <a:off x="4734979" y="3309308"/>
            <a:ext cx="2384346" cy="795909"/>
          </a:xfrm>
          <a:prstGeom prst="rect">
            <a:avLst/>
          </a:prstGeom>
          <a:noFill/>
          <a:ln/>
        </p:spPr>
        <p:txBody>
          <a:bodyPr wrap="square" lIns="0" tIns="0" rIns="0" bIns="0" rtlCol="0" anchor="t"/>
          <a:lstStyle/>
          <a:p>
            <a:pPr marL="0" indent="0" algn="l">
              <a:lnSpc>
                <a:spcPts val="1450"/>
              </a:lnSpc>
              <a:buNone/>
            </a:pPr>
            <a:r>
              <a:rPr lang="en-US" sz="1400" dirty="0">
                <a:solidFill>
                  <a:srgbClr val="3B3535"/>
                </a:solidFill>
                <a:latin typeface="Montserrat" pitchFamily="2" charset="77"/>
                <a:ea typeface="Sora Light" pitchFamily="34" charset="-122"/>
                <a:cs typeface="Sora Light" pitchFamily="34" charset="-120"/>
              </a:rPr>
              <a:t>Directing tutoring and counseling services to those with the highest "Risk Scores".</a:t>
            </a:r>
            <a:endParaRPr lang="en-US" sz="1400" dirty="0">
              <a:latin typeface="Montserrat" pitchFamily="2" charset="77"/>
            </a:endParaRPr>
          </a:p>
        </p:txBody>
      </p:sp>
      <p:sp>
        <p:nvSpPr>
          <p:cNvPr id="27" name="Text 5">
            <a:extLst>
              <a:ext uri="{FF2B5EF4-FFF2-40B4-BE49-F238E27FC236}">
                <a16:creationId xmlns:a16="http://schemas.microsoft.com/office/drawing/2014/main" id="{DC96BC25-639A-999E-C2A6-D1C05DCFE751}"/>
              </a:ext>
            </a:extLst>
          </p:cNvPr>
          <p:cNvSpPr/>
          <p:nvPr/>
        </p:nvSpPr>
        <p:spPr>
          <a:xfrm>
            <a:off x="7355307" y="2882317"/>
            <a:ext cx="1736765" cy="194191"/>
          </a:xfrm>
          <a:prstGeom prst="rect">
            <a:avLst/>
          </a:prstGeom>
          <a:noFill/>
          <a:ln/>
        </p:spPr>
        <p:txBody>
          <a:bodyPr wrap="none" lIns="0" tIns="0" rIns="0" bIns="0" rtlCol="0" anchor="t"/>
          <a:lstStyle/>
          <a:p>
            <a:pPr marL="0" indent="0" algn="l">
              <a:lnSpc>
                <a:spcPts val="1500"/>
              </a:lnSpc>
              <a:buNone/>
            </a:pPr>
            <a:r>
              <a:rPr lang="en-US" sz="1700" b="1" dirty="0">
                <a:solidFill>
                  <a:srgbClr val="3B3535"/>
                </a:solidFill>
                <a:latin typeface="Montserrat" pitchFamily="2" charset="77"/>
                <a:ea typeface="Sora Semi Bold" pitchFamily="34" charset="-122"/>
                <a:cs typeface="Sora Semi Bold" pitchFamily="34" charset="-120"/>
              </a:rPr>
              <a:t>Revenue </a:t>
            </a:r>
          </a:p>
          <a:p>
            <a:pPr marL="0" indent="0" algn="l">
              <a:lnSpc>
                <a:spcPts val="1500"/>
              </a:lnSpc>
              <a:buNone/>
            </a:pPr>
            <a:r>
              <a:rPr lang="en-US" sz="1700" b="1" dirty="0">
                <a:solidFill>
                  <a:srgbClr val="3B3535"/>
                </a:solidFill>
                <a:latin typeface="Montserrat" pitchFamily="2" charset="77"/>
                <a:ea typeface="Sora Semi Bold" pitchFamily="34" charset="-122"/>
                <a:cs typeface="Sora Semi Bold" pitchFamily="34" charset="-120"/>
              </a:rPr>
              <a:t>Preservation</a:t>
            </a:r>
            <a:endParaRPr lang="en-US" sz="1700" b="1" dirty="0">
              <a:latin typeface="Montserrat" pitchFamily="2" charset="77"/>
            </a:endParaRPr>
          </a:p>
        </p:txBody>
      </p:sp>
      <p:sp>
        <p:nvSpPr>
          <p:cNvPr id="28" name="Text 6">
            <a:extLst>
              <a:ext uri="{FF2B5EF4-FFF2-40B4-BE49-F238E27FC236}">
                <a16:creationId xmlns:a16="http://schemas.microsoft.com/office/drawing/2014/main" id="{A6DF8F49-2C0F-25BD-EE4E-98E9F1B1A5DC}"/>
              </a:ext>
            </a:extLst>
          </p:cNvPr>
          <p:cNvSpPr/>
          <p:nvPr/>
        </p:nvSpPr>
        <p:spPr>
          <a:xfrm>
            <a:off x="7355307" y="3309308"/>
            <a:ext cx="2384465" cy="795909"/>
          </a:xfrm>
          <a:prstGeom prst="rect">
            <a:avLst/>
          </a:prstGeom>
          <a:noFill/>
          <a:ln/>
        </p:spPr>
        <p:txBody>
          <a:bodyPr wrap="square" lIns="0" tIns="0" rIns="0" bIns="0" rtlCol="0" anchor="t"/>
          <a:lstStyle/>
          <a:p>
            <a:pPr marL="0" indent="0" algn="l">
              <a:lnSpc>
                <a:spcPts val="1450"/>
              </a:lnSpc>
              <a:buNone/>
            </a:pPr>
            <a:r>
              <a:rPr lang="en-US" sz="1400" dirty="0">
                <a:solidFill>
                  <a:srgbClr val="3B3535"/>
                </a:solidFill>
                <a:latin typeface="Montserrat" pitchFamily="2" charset="77"/>
                <a:ea typeface="Sora Light" pitchFamily="34" charset="-122"/>
                <a:cs typeface="Sora Light" pitchFamily="34" charset="-120"/>
              </a:rPr>
              <a:t>Lowering attrition directly correlates with stabilized tuition cycles and long-term alumni value.</a:t>
            </a:r>
            <a:endParaRPr lang="en-US" sz="1400" dirty="0">
              <a:latin typeface="Montserrat" pitchFamily="2" charset="77"/>
            </a:endParaRPr>
          </a:p>
        </p:txBody>
      </p:sp>
      <p:sp>
        <p:nvSpPr>
          <p:cNvPr id="29" name="Freeform 28">
            <a:extLst>
              <a:ext uri="{FF2B5EF4-FFF2-40B4-BE49-F238E27FC236}">
                <a16:creationId xmlns:a16="http://schemas.microsoft.com/office/drawing/2014/main" id="{F35354F9-9E58-77C7-8BE5-76FA909A992B}"/>
              </a:ext>
            </a:extLst>
          </p:cNvPr>
          <p:cNvSpPr>
            <a:spLocks noChangeArrowheads="1"/>
          </p:cNvSpPr>
          <p:nvPr/>
        </p:nvSpPr>
        <p:spPr bwMode="auto">
          <a:xfrm>
            <a:off x="2114652" y="2282364"/>
            <a:ext cx="2384346" cy="487660"/>
          </a:xfrm>
          <a:custGeom>
            <a:avLst/>
            <a:gdLst>
              <a:gd name="T0" fmla="*/ 3785100 w 11421"/>
              <a:gd name="T1" fmla="*/ 726715 h 2019"/>
              <a:gd name="T2" fmla="*/ 27000 w 11421"/>
              <a:gd name="T3" fmla="*/ 726715 h 2019"/>
              <a:gd name="T4" fmla="*/ 13680 w 11421"/>
              <a:gd name="T5" fmla="*/ 683141 h 2019"/>
              <a:gd name="T6" fmla="*/ 284044 w 11421"/>
              <a:gd name="T7" fmla="*/ 382083 h 2019"/>
              <a:gd name="T8" fmla="*/ 284044 w 11421"/>
              <a:gd name="T9" fmla="*/ 344631 h 2019"/>
              <a:gd name="T10" fmla="*/ 13680 w 11421"/>
              <a:gd name="T11" fmla="*/ 43574 h 2019"/>
              <a:gd name="T12" fmla="*/ 27000 w 11421"/>
              <a:gd name="T13" fmla="*/ 0 h 2019"/>
              <a:gd name="T14" fmla="*/ 3785100 w 11421"/>
              <a:gd name="T15" fmla="*/ 0 h 2019"/>
              <a:gd name="T16" fmla="*/ 3798780 w 11421"/>
              <a:gd name="T17" fmla="*/ 6122 h 2019"/>
              <a:gd name="T18" fmla="*/ 4102625 w 11421"/>
              <a:gd name="T19" fmla="*/ 344631 h 2019"/>
              <a:gd name="T20" fmla="*/ 4102625 w 11421"/>
              <a:gd name="T21" fmla="*/ 382083 h 2019"/>
              <a:gd name="T22" fmla="*/ 3798780 w 11421"/>
              <a:gd name="T23" fmla="*/ 720593 h 2019"/>
              <a:gd name="T24" fmla="*/ 3785100 w 11421"/>
              <a:gd name="T25" fmla="*/ 726715 h 20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421" h="2019">
                <a:moveTo>
                  <a:pt x="10514" y="2018"/>
                </a:moveTo>
                <a:lnTo>
                  <a:pt x="75" y="2018"/>
                </a:lnTo>
                <a:cubicBezTo>
                  <a:pt x="24" y="2018"/>
                  <a:pt x="0" y="1939"/>
                  <a:pt x="38" y="1897"/>
                </a:cubicBezTo>
                <a:lnTo>
                  <a:pt x="789" y="1061"/>
                </a:lnTo>
                <a:cubicBezTo>
                  <a:pt x="813" y="1033"/>
                  <a:pt x="813" y="985"/>
                  <a:pt x="789" y="957"/>
                </a:cubicBezTo>
                <a:lnTo>
                  <a:pt x="38" y="121"/>
                </a:lnTo>
                <a:cubicBezTo>
                  <a:pt x="0" y="79"/>
                  <a:pt x="24" y="0"/>
                  <a:pt x="75" y="0"/>
                </a:cubicBezTo>
                <a:lnTo>
                  <a:pt x="10514" y="0"/>
                </a:lnTo>
                <a:cubicBezTo>
                  <a:pt x="10528" y="0"/>
                  <a:pt x="10541" y="6"/>
                  <a:pt x="10552" y="17"/>
                </a:cubicBezTo>
                <a:lnTo>
                  <a:pt x="11396" y="957"/>
                </a:lnTo>
                <a:cubicBezTo>
                  <a:pt x="11420" y="985"/>
                  <a:pt x="11420" y="1033"/>
                  <a:pt x="11396" y="1061"/>
                </a:cubicBezTo>
                <a:lnTo>
                  <a:pt x="10552" y="2001"/>
                </a:lnTo>
                <a:cubicBezTo>
                  <a:pt x="10541" y="2012"/>
                  <a:pt x="10528" y="2018"/>
                  <a:pt x="10514" y="2018"/>
                </a:cubicBezTo>
              </a:path>
            </a:pathLst>
          </a:custGeom>
          <a:solidFill>
            <a:srgbClr val="FF0000"/>
          </a:solidFill>
          <a:ln>
            <a:noFill/>
          </a:ln>
          <a:effectLst/>
        </p:spPr>
        <p:txBody>
          <a:bodyPr wrap="none" anchor="ctr"/>
          <a:lstStyle/>
          <a:p>
            <a:endParaRPr lang="en-US" dirty="0">
              <a:latin typeface="DM Sans" pitchFamily="2" charset="77"/>
            </a:endParaRPr>
          </a:p>
        </p:txBody>
      </p:sp>
      <p:sp>
        <p:nvSpPr>
          <p:cNvPr id="39" name="Freeform 38">
            <a:extLst>
              <a:ext uri="{FF2B5EF4-FFF2-40B4-BE49-F238E27FC236}">
                <a16:creationId xmlns:a16="http://schemas.microsoft.com/office/drawing/2014/main" id="{B3B05EFB-2DB0-7962-F5A3-7F4C5AB09B9B}"/>
              </a:ext>
            </a:extLst>
          </p:cNvPr>
          <p:cNvSpPr>
            <a:spLocks noChangeArrowheads="1"/>
          </p:cNvSpPr>
          <p:nvPr/>
        </p:nvSpPr>
        <p:spPr bwMode="auto">
          <a:xfrm>
            <a:off x="4705452" y="2282364"/>
            <a:ext cx="2384346" cy="487660"/>
          </a:xfrm>
          <a:custGeom>
            <a:avLst/>
            <a:gdLst>
              <a:gd name="T0" fmla="*/ 3785100 w 11421"/>
              <a:gd name="T1" fmla="*/ 726715 h 2019"/>
              <a:gd name="T2" fmla="*/ 27000 w 11421"/>
              <a:gd name="T3" fmla="*/ 726715 h 2019"/>
              <a:gd name="T4" fmla="*/ 13680 w 11421"/>
              <a:gd name="T5" fmla="*/ 683141 h 2019"/>
              <a:gd name="T6" fmla="*/ 284044 w 11421"/>
              <a:gd name="T7" fmla="*/ 382083 h 2019"/>
              <a:gd name="T8" fmla="*/ 284044 w 11421"/>
              <a:gd name="T9" fmla="*/ 344631 h 2019"/>
              <a:gd name="T10" fmla="*/ 13680 w 11421"/>
              <a:gd name="T11" fmla="*/ 43574 h 2019"/>
              <a:gd name="T12" fmla="*/ 27000 w 11421"/>
              <a:gd name="T13" fmla="*/ 0 h 2019"/>
              <a:gd name="T14" fmla="*/ 3785100 w 11421"/>
              <a:gd name="T15" fmla="*/ 0 h 2019"/>
              <a:gd name="T16" fmla="*/ 3798780 w 11421"/>
              <a:gd name="T17" fmla="*/ 6122 h 2019"/>
              <a:gd name="T18" fmla="*/ 4102625 w 11421"/>
              <a:gd name="T19" fmla="*/ 344631 h 2019"/>
              <a:gd name="T20" fmla="*/ 4102625 w 11421"/>
              <a:gd name="T21" fmla="*/ 382083 h 2019"/>
              <a:gd name="T22" fmla="*/ 3798780 w 11421"/>
              <a:gd name="T23" fmla="*/ 720593 h 2019"/>
              <a:gd name="T24" fmla="*/ 3785100 w 11421"/>
              <a:gd name="T25" fmla="*/ 726715 h 20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421" h="2019">
                <a:moveTo>
                  <a:pt x="10514" y="2018"/>
                </a:moveTo>
                <a:lnTo>
                  <a:pt x="75" y="2018"/>
                </a:lnTo>
                <a:cubicBezTo>
                  <a:pt x="24" y="2018"/>
                  <a:pt x="0" y="1939"/>
                  <a:pt x="38" y="1897"/>
                </a:cubicBezTo>
                <a:lnTo>
                  <a:pt x="789" y="1061"/>
                </a:lnTo>
                <a:cubicBezTo>
                  <a:pt x="813" y="1033"/>
                  <a:pt x="813" y="985"/>
                  <a:pt x="789" y="957"/>
                </a:cubicBezTo>
                <a:lnTo>
                  <a:pt x="38" y="121"/>
                </a:lnTo>
                <a:cubicBezTo>
                  <a:pt x="0" y="79"/>
                  <a:pt x="24" y="0"/>
                  <a:pt x="75" y="0"/>
                </a:cubicBezTo>
                <a:lnTo>
                  <a:pt x="10514" y="0"/>
                </a:lnTo>
                <a:cubicBezTo>
                  <a:pt x="10528" y="0"/>
                  <a:pt x="10541" y="6"/>
                  <a:pt x="10552" y="17"/>
                </a:cubicBezTo>
                <a:lnTo>
                  <a:pt x="11396" y="957"/>
                </a:lnTo>
                <a:cubicBezTo>
                  <a:pt x="11420" y="985"/>
                  <a:pt x="11420" y="1033"/>
                  <a:pt x="11396" y="1061"/>
                </a:cubicBezTo>
                <a:lnTo>
                  <a:pt x="10552" y="2001"/>
                </a:lnTo>
                <a:cubicBezTo>
                  <a:pt x="10541" y="2012"/>
                  <a:pt x="10528" y="2018"/>
                  <a:pt x="10514" y="2018"/>
                </a:cubicBezTo>
              </a:path>
            </a:pathLst>
          </a:custGeom>
          <a:solidFill>
            <a:schemeClr val="accent1"/>
          </a:solidFill>
          <a:ln>
            <a:noFill/>
          </a:ln>
          <a:effectLst/>
        </p:spPr>
        <p:txBody>
          <a:bodyPr wrap="none" anchor="ctr"/>
          <a:lstStyle/>
          <a:p>
            <a:endParaRPr lang="en-US" dirty="0">
              <a:latin typeface="DM Sans" pitchFamily="2" charset="77"/>
            </a:endParaRPr>
          </a:p>
        </p:txBody>
      </p:sp>
      <p:sp>
        <p:nvSpPr>
          <p:cNvPr id="40" name="Freeform 39">
            <a:extLst>
              <a:ext uri="{FF2B5EF4-FFF2-40B4-BE49-F238E27FC236}">
                <a16:creationId xmlns:a16="http://schemas.microsoft.com/office/drawing/2014/main" id="{666CE48B-FB4B-1D6B-F5DC-F081D37016C4}"/>
              </a:ext>
            </a:extLst>
          </p:cNvPr>
          <p:cNvSpPr>
            <a:spLocks noChangeArrowheads="1"/>
          </p:cNvSpPr>
          <p:nvPr/>
        </p:nvSpPr>
        <p:spPr bwMode="auto">
          <a:xfrm>
            <a:off x="7347052" y="2282364"/>
            <a:ext cx="2384346" cy="487660"/>
          </a:xfrm>
          <a:custGeom>
            <a:avLst/>
            <a:gdLst>
              <a:gd name="T0" fmla="*/ 3785100 w 11421"/>
              <a:gd name="T1" fmla="*/ 726715 h 2019"/>
              <a:gd name="T2" fmla="*/ 27000 w 11421"/>
              <a:gd name="T3" fmla="*/ 726715 h 2019"/>
              <a:gd name="T4" fmla="*/ 13680 w 11421"/>
              <a:gd name="T5" fmla="*/ 683141 h 2019"/>
              <a:gd name="T6" fmla="*/ 284044 w 11421"/>
              <a:gd name="T7" fmla="*/ 382083 h 2019"/>
              <a:gd name="T8" fmla="*/ 284044 w 11421"/>
              <a:gd name="T9" fmla="*/ 344631 h 2019"/>
              <a:gd name="T10" fmla="*/ 13680 w 11421"/>
              <a:gd name="T11" fmla="*/ 43574 h 2019"/>
              <a:gd name="T12" fmla="*/ 27000 w 11421"/>
              <a:gd name="T13" fmla="*/ 0 h 2019"/>
              <a:gd name="T14" fmla="*/ 3785100 w 11421"/>
              <a:gd name="T15" fmla="*/ 0 h 2019"/>
              <a:gd name="T16" fmla="*/ 3798780 w 11421"/>
              <a:gd name="T17" fmla="*/ 6122 h 2019"/>
              <a:gd name="T18" fmla="*/ 4102625 w 11421"/>
              <a:gd name="T19" fmla="*/ 344631 h 2019"/>
              <a:gd name="T20" fmla="*/ 4102625 w 11421"/>
              <a:gd name="T21" fmla="*/ 382083 h 2019"/>
              <a:gd name="T22" fmla="*/ 3798780 w 11421"/>
              <a:gd name="T23" fmla="*/ 720593 h 2019"/>
              <a:gd name="T24" fmla="*/ 3785100 w 11421"/>
              <a:gd name="T25" fmla="*/ 726715 h 20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421" h="2019">
                <a:moveTo>
                  <a:pt x="10514" y="2018"/>
                </a:moveTo>
                <a:lnTo>
                  <a:pt x="75" y="2018"/>
                </a:lnTo>
                <a:cubicBezTo>
                  <a:pt x="24" y="2018"/>
                  <a:pt x="0" y="1939"/>
                  <a:pt x="38" y="1897"/>
                </a:cubicBezTo>
                <a:lnTo>
                  <a:pt x="789" y="1061"/>
                </a:lnTo>
                <a:cubicBezTo>
                  <a:pt x="813" y="1033"/>
                  <a:pt x="813" y="985"/>
                  <a:pt x="789" y="957"/>
                </a:cubicBezTo>
                <a:lnTo>
                  <a:pt x="38" y="121"/>
                </a:lnTo>
                <a:cubicBezTo>
                  <a:pt x="0" y="79"/>
                  <a:pt x="24" y="0"/>
                  <a:pt x="75" y="0"/>
                </a:cubicBezTo>
                <a:lnTo>
                  <a:pt x="10514" y="0"/>
                </a:lnTo>
                <a:cubicBezTo>
                  <a:pt x="10528" y="0"/>
                  <a:pt x="10541" y="6"/>
                  <a:pt x="10552" y="17"/>
                </a:cubicBezTo>
                <a:lnTo>
                  <a:pt x="11396" y="957"/>
                </a:lnTo>
                <a:cubicBezTo>
                  <a:pt x="11420" y="985"/>
                  <a:pt x="11420" y="1033"/>
                  <a:pt x="11396" y="1061"/>
                </a:cubicBezTo>
                <a:lnTo>
                  <a:pt x="10552" y="2001"/>
                </a:lnTo>
                <a:cubicBezTo>
                  <a:pt x="10541" y="2012"/>
                  <a:pt x="10528" y="2018"/>
                  <a:pt x="10514" y="2018"/>
                </a:cubicBezTo>
              </a:path>
            </a:pathLst>
          </a:custGeom>
          <a:solidFill>
            <a:schemeClr val="accent3"/>
          </a:solidFill>
          <a:ln>
            <a:noFill/>
          </a:ln>
          <a:effectLst/>
        </p:spPr>
        <p:txBody>
          <a:bodyPr wrap="none" anchor="ctr"/>
          <a:lstStyle/>
          <a:p>
            <a:endParaRPr lang="en-US" dirty="0">
              <a:latin typeface="DM Sans" pitchFamily="2" charset="77"/>
            </a:endParaRPr>
          </a:p>
        </p:txBody>
      </p:sp>
      <p:sp>
        <p:nvSpPr>
          <p:cNvPr id="41" name="Freeform 40">
            <a:extLst>
              <a:ext uri="{FF2B5EF4-FFF2-40B4-BE49-F238E27FC236}">
                <a16:creationId xmlns:a16="http://schemas.microsoft.com/office/drawing/2014/main" id="{9ACBB455-E861-8EB9-638F-47F208121691}"/>
              </a:ext>
            </a:extLst>
          </p:cNvPr>
          <p:cNvSpPr>
            <a:spLocks noChangeArrowheads="1"/>
          </p:cNvSpPr>
          <p:nvPr/>
        </p:nvSpPr>
        <p:spPr bwMode="auto">
          <a:xfrm>
            <a:off x="3057513" y="2343074"/>
            <a:ext cx="417675" cy="383506"/>
          </a:xfrm>
          <a:custGeom>
            <a:avLst/>
            <a:gdLst>
              <a:gd name="T0" fmla="*/ 247632 w 1057"/>
              <a:gd name="T1" fmla="*/ 307177 h 1058"/>
              <a:gd name="T2" fmla="*/ 262771 w 1057"/>
              <a:gd name="T3" fmla="*/ 298174 h 1058"/>
              <a:gd name="T4" fmla="*/ 190320 w 1057"/>
              <a:gd name="T5" fmla="*/ 311498 h 1058"/>
              <a:gd name="T6" fmla="*/ 190320 w 1057"/>
              <a:gd name="T7" fmla="*/ 328423 h 1058"/>
              <a:gd name="T8" fmla="*/ 190320 w 1057"/>
              <a:gd name="T9" fmla="*/ 311498 h 1058"/>
              <a:gd name="T10" fmla="*/ 173018 w 1057"/>
              <a:gd name="T11" fmla="*/ 190140 h 1058"/>
              <a:gd name="T12" fmla="*/ 207622 w 1057"/>
              <a:gd name="T13" fmla="*/ 190140 h 1058"/>
              <a:gd name="T14" fmla="*/ 268178 w 1057"/>
              <a:gd name="T15" fmla="*/ 181857 h 1058"/>
              <a:gd name="T16" fmla="*/ 198971 w 1057"/>
              <a:gd name="T17" fmla="*/ 156649 h 1058"/>
              <a:gd name="T18" fmla="*/ 190320 w 1057"/>
              <a:gd name="T19" fmla="*/ 51856 h 1058"/>
              <a:gd name="T20" fmla="*/ 181669 w 1057"/>
              <a:gd name="T21" fmla="*/ 156649 h 1058"/>
              <a:gd name="T22" fmla="*/ 190320 w 1057"/>
              <a:gd name="T23" fmla="*/ 225071 h 1058"/>
              <a:gd name="T24" fmla="*/ 268178 w 1057"/>
              <a:gd name="T25" fmla="*/ 198783 h 1058"/>
              <a:gd name="T26" fmla="*/ 268178 w 1057"/>
              <a:gd name="T27" fmla="*/ 181857 h 1058"/>
              <a:gd name="T28" fmla="*/ 16941 w 1057"/>
              <a:gd name="T29" fmla="*/ 190140 h 1058"/>
              <a:gd name="T30" fmla="*/ 363338 w 1057"/>
              <a:gd name="T31" fmla="*/ 190140 h 1058"/>
              <a:gd name="T32" fmla="*/ 190320 w 1057"/>
              <a:gd name="T33" fmla="*/ 0 h 1058"/>
              <a:gd name="T34" fmla="*/ 190320 w 1057"/>
              <a:gd name="T35" fmla="*/ 380640 h 1058"/>
              <a:gd name="T36" fmla="*/ 190320 w 1057"/>
              <a:gd name="T37" fmla="*/ 0 h 1058"/>
              <a:gd name="T38" fmla="*/ 311793 w 1057"/>
              <a:gd name="T39" fmla="*/ 190140 h 1058"/>
              <a:gd name="T40" fmla="*/ 328734 w 1057"/>
              <a:gd name="T41" fmla="*/ 190140 h 1058"/>
              <a:gd name="T42" fmla="*/ 298456 w 1057"/>
              <a:gd name="T43" fmla="*/ 117757 h 1058"/>
              <a:gd name="T44" fmla="*/ 307107 w 1057"/>
              <a:gd name="T45" fmla="*/ 132882 h 1058"/>
              <a:gd name="T46" fmla="*/ 298456 w 1057"/>
              <a:gd name="T47" fmla="*/ 117757 h 1058"/>
              <a:gd name="T48" fmla="*/ 307107 w 1057"/>
              <a:gd name="T49" fmla="*/ 247758 h 1058"/>
              <a:gd name="T50" fmla="*/ 298456 w 1057"/>
              <a:gd name="T51" fmla="*/ 262523 h 1058"/>
              <a:gd name="T52" fmla="*/ 307107 w 1057"/>
              <a:gd name="T53" fmla="*/ 247758 h 1058"/>
              <a:gd name="T54" fmla="*/ 70289 w 1057"/>
              <a:gd name="T55" fmla="*/ 259282 h 1058"/>
              <a:gd name="T56" fmla="*/ 85428 w 1057"/>
              <a:gd name="T57" fmla="*/ 250999 h 1058"/>
              <a:gd name="T58" fmla="*/ 60556 w 1057"/>
              <a:gd name="T59" fmla="*/ 181857 h 1058"/>
              <a:gd name="T60" fmla="*/ 60556 w 1057"/>
              <a:gd name="T61" fmla="*/ 198783 h 1058"/>
              <a:gd name="T62" fmla="*/ 60556 w 1057"/>
              <a:gd name="T63" fmla="*/ 181857 h 1058"/>
              <a:gd name="T64" fmla="*/ 117868 w 1057"/>
              <a:gd name="T65" fmla="*/ 82106 h 1058"/>
              <a:gd name="T66" fmla="*/ 132647 w 1057"/>
              <a:gd name="T67" fmla="*/ 73463 h 1058"/>
              <a:gd name="T68" fmla="*/ 250876 w 1057"/>
              <a:gd name="T69" fmla="*/ 85347 h 1058"/>
              <a:gd name="T70" fmla="*/ 259527 w 1057"/>
              <a:gd name="T71" fmla="*/ 70582 h 1058"/>
              <a:gd name="T72" fmla="*/ 250876 w 1057"/>
              <a:gd name="T73" fmla="*/ 85347 h 1058"/>
              <a:gd name="T74" fmla="*/ 117868 w 1057"/>
              <a:gd name="T75" fmla="*/ 298174 h 1058"/>
              <a:gd name="T76" fmla="*/ 132647 w 1057"/>
              <a:gd name="T77" fmla="*/ 307177 h 1058"/>
              <a:gd name="T78" fmla="*/ 82184 w 1057"/>
              <a:gd name="T79" fmla="*/ 117757 h 1058"/>
              <a:gd name="T80" fmla="*/ 73533 w 1057"/>
              <a:gd name="T81" fmla="*/ 132882 h 1058"/>
              <a:gd name="T82" fmla="*/ 82184 w 1057"/>
              <a:gd name="T83" fmla="*/ 117757 h 105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057" h="1058">
                <a:moveTo>
                  <a:pt x="696" y="820"/>
                </a:moveTo>
                <a:cubicBezTo>
                  <a:pt x="685" y="826"/>
                  <a:pt x="681" y="841"/>
                  <a:pt x="687" y="853"/>
                </a:cubicBezTo>
                <a:cubicBezTo>
                  <a:pt x="694" y="864"/>
                  <a:pt x="709" y="868"/>
                  <a:pt x="720" y="861"/>
                </a:cubicBezTo>
                <a:cubicBezTo>
                  <a:pt x="732" y="854"/>
                  <a:pt x="735" y="840"/>
                  <a:pt x="729" y="828"/>
                </a:cubicBezTo>
                <a:cubicBezTo>
                  <a:pt x="722" y="817"/>
                  <a:pt x="708" y="813"/>
                  <a:pt x="696" y="820"/>
                </a:cubicBezTo>
                <a:close/>
                <a:moveTo>
                  <a:pt x="528" y="865"/>
                </a:moveTo>
                <a:cubicBezTo>
                  <a:pt x="515" y="865"/>
                  <a:pt x="504" y="875"/>
                  <a:pt x="504" y="889"/>
                </a:cubicBezTo>
                <a:cubicBezTo>
                  <a:pt x="504" y="902"/>
                  <a:pt x="515" y="912"/>
                  <a:pt x="528" y="912"/>
                </a:cubicBezTo>
                <a:cubicBezTo>
                  <a:pt x="542" y="912"/>
                  <a:pt x="552" y="902"/>
                  <a:pt x="552" y="889"/>
                </a:cubicBezTo>
                <a:cubicBezTo>
                  <a:pt x="552" y="875"/>
                  <a:pt x="542" y="865"/>
                  <a:pt x="528" y="865"/>
                </a:cubicBezTo>
                <a:close/>
                <a:moveTo>
                  <a:pt x="528" y="576"/>
                </a:moveTo>
                <a:cubicBezTo>
                  <a:pt x="501" y="576"/>
                  <a:pt x="480" y="555"/>
                  <a:pt x="480" y="528"/>
                </a:cubicBezTo>
                <a:cubicBezTo>
                  <a:pt x="480" y="501"/>
                  <a:pt x="501" y="480"/>
                  <a:pt x="528" y="480"/>
                </a:cubicBezTo>
                <a:cubicBezTo>
                  <a:pt x="554" y="480"/>
                  <a:pt x="576" y="501"/>
                  <a:pt x="576" y="528"/>
                </a:cubicBezTo>
                <a:cubicBezTo>
                  <a:pt x="576" y="555"/>
                  <a:pt x="554" y="576"/>
                  <a:pt x="528" y="576"/>
                </a:cubicBezTo>
                <a:close/>
                <a:moveTo>
                  <a:pt x="744" y="505"/>
                </a:moveTo>
                <a:lnTo>
                  <a:pt x="620" y="505"/>
                </a:lnTo>
                <a:cubicBezTo>
                  <a:pt x="612" y="471"/>
                  <a:pt x="585" y="444"/>
                  <a:pt x="552" y="435"/>
                </a:cubicBezTo>
                <a:lnTo>
                  <a:pt x="552" y="168"/>
                </a:lnTo>
                <a:cubicBezTo>
                  <a:pt x="552" y="155"/>
                  <a:pt x="542" y="144"/>
                  <a:pt x="528" y="144"/>
                </a:cubicBezTo>
                <a:cubicBezTo>
                  <a:pt x="515" y="144"/>
                  <a:pt x="504" y="155"/>
                  <a:pt x="504" y="168"/>
                </a:cubicBezTo>
                <a:lnTo>
                  <a:pt x="504" y="435"/>
                </a:lnTo>
                <a:cubicBezTo>
                  <a:pt x="463" y="447"/>
                  <a:pt x="432" y="484"/>
                  <a:pt x="432" y="528"/>
                </a:cubicBezTo>
                <a:cubicBezTo>
                  <a:pt x="432" y="582"/>
                  <a:pt x="475" y="625"/>
                  <a:pt x="528" y="625"/>
                </a:cubicBezTo>
                <a:cubicBezTo>
                  <a:pt x="573" y="625"/>
                  <a:pt x="610" y="594"/>
                  <a:pt x="620" y="552"/>
                </a:cubicBezTo>
                <a:lnTo>
                  <a:pt x="744" y="552"/>
                </a:lnTo>
                <a:cubicBezTo>
                  <a:pt x="757" y="552"/>
                  <a:pt x="768" y="541"/>
                  <a:pt x="768" y="528"/>
                </a:cubicBezTo>
                <a:cubicBezTo>
                  <a:pt x="768" y="515"/>
                  <a:pt x="757" y="505"/>
                  <a:pt x="744" y="505"/>
                </a:cubicBezTo>
                <a:close/>
                <a:moveTo>
                  <a:pt x="528" y="1009"/>
                </a:moveTo>
                <a:cubicBezTo>
                  <a:pt x="263" y="1009"/>
                  <a:pt x="47" y="794"/>
                  <a:pt x="47" y="528"/>
                </a:cubicBezTo>
                <a:cubicBezTo>
                  <a:pt x="47" y="263"/>
                  <a:pt x="263" y="48"/>
                  <a:pt x="528" y="48"/>
                </a:cubicBezTo>
                <a:cubicBezTo>
                  <a:pt x="793" y="48"/>
                  <a:pt x="1008" y="263"/>
                  <a:pt x="1008" y="528"/>
                </a:cubicBezTo>
                <a:cubicBezTo>
                  <a:pt x="1008" y="794"/>
                  <a:pt x="793" y="1009"/>
                  <a:pt x="528" y="1009"/>
                </a:cubicBezTo>
                <a:close/>
                <a:moveTo>
                  <a:pt x="528" y="0"/>
                </a:moveTo>
                <a:cubicBezTo>
                  <a:pt x="236" y="0"/>
                  <a:pt x="0" y="237"/>
                  <a:pt x="0" y="528"/>
                </a:cubicBezTo>
                <a:cubicBezTo>
                  <a:pt x="0" y="820"/>
                  <a:pt x="236" y="1057"/>
                  <a:pt x="528" y="1057"/>
                </a:cubicBezTo>
                <a:cubicBezTo>
                  <a:pt x="820" y="1057"/>
                  <a:pt x="1056" y="820"/>
                  <a:pt x="1056" y="528"/>
                </a:cubicBezTo>
                <a:cubicBezTo>
                  <a:pt x="1056" y="237"/>
                  <a:pt x="820" y="0"/>
                  <a:pt x="528" y="0"/>
                </a:cubicBezTo>
                <a:close/>
                <a:moveTo>
                  <a:pt x="888" y="505"/>
                </a:moveTo>
                <a:cubicBezTo>
                  <a:pt x="875" y="505"/>
                  <a:pt x="865" y="515"/>
                  <a:pt x="865" y="528"/>
                </a:cubicBezTo>
                <a:cubicBezTo>
                  <a:pt x="865" y="541"/>
                  <a:pt x="875" y="552"/>
                  <a:pt x="888" y="552"/>
                </a:cubicBezTo>
                <a:cubicBezTo>
                  <a:pt x="902" y="552"/>
                  <a:pt x="912" y="541"/>
                  <a:pt x="912" y="528"/>
                </a:cubicBezTo>
                <a:cubicBezTo>
                  <a:pt x="912" y="515"/>
                  <a:pt x="902" y="505"/>
                  <a:pt x="888" y="505"/>
                </a:cubicBezTo>
                <a:lnTo>
                  <a:pt x="828" y="327"/>
                </a:lnTo>
                <a:cubicBezTo>
                  <a:pt x="817" y="334"/>
                  <a:pt x="813" y="349"/>
                  <a:pt x="819" y="360"/>
                </a:cubicBezTo>
                <a:cubicBezTo>
                  <a:pt x="826" y="372"/>
                  <a:pt x="841" y="376"/>
                  <a:pt x="852" y="369"/>
                </a:cubicBezTo>
                <a:cubicBezTo>
                  <a:pt x="863" y="362"/>
                  <a:pt x="867" y="347"/>
                  <a:pt x="861" y="337"/>
                </a:cubicBezTo>
                <a:cubicBezTo>
                  <a:pt x="854" y="325"/>
                  <a:pt x="839" y="321"/>
                  <a:pt x="828" y="327"/>
                </a:cubicBezTo>
                <a:lnTo>
                  <a:pt x="888" y="505"/>
                </a:lnTo>
                <a:close/>
                <a:moveTo>
                  <a:pt x="852" y="688"/>
                </a:moveTo>
                <a:cubicBezTo>
                  <a:pt x="841" y="681"/>
                  <a:pt x="826" y="685"/>
                  <a:pt x="819" y="697"/>
                </a:cubicBezTo>
                <a:cubicBezTo>
                  <a:pt x="813" y="708"/>
                  <a:pt x="817" y="723"/>
                  <a:pt x="828" y="729"/>
                </a:cubicBezTo>
                <a:cubicBezTo>
                  <a:pt x="839" y="736"/>
                  <a:pt x="854" y="732"/>
                  <a:pt x="861" y="720"/>
                </a:cubicBezTo>
                <a:cubicBezTo>
                  <a:pt x="867" y="709"/>
                  <a:pt x="863" y="694"/>
                  <a:pt x="852" y="688"/>
                </a:cubicBezTo>
                <a:close/>
                <a:moveTo>
                  <a:pt x="204" y="688"/>
                </a:moveTo>
                <a:cubicBezTo>
                  <a:pt x="192" y="694"/>
                  <a:pt x="189" y="709"/>
                  <a:pt x="195" y="720"/>
                </a:cubicBezTo>
                <a:cubicBezTo>
                  <a:pt x="201" y="732"/>
                  <a:pt x="216" y="736"/>
                  <a:pt x="228" y="729"/>
                </a:cubicBezTo>
                <a:cubicBezTo>
                  <a:pt x="239" y="723"/>
                  <a:pt x="243" y="708"/>
                  <a:pt x="237" y="697"/>
                </a:cubicBezTo>
                <a:cubicBezTo>
                  <a:pt x="230" y="685"/>
                  <a:pt x="216" y="681"/>
                  <a:pt x="204" y="688"/>
                </a:cubicBezTo>
                <a:close/>
                <a:moveTo>
                  <a:pt x="168" y="505"/>
                </a:moveTo>
                <a:cubicBezTo>
                  <a:pt x="154" y="505"/>
                  <a:pt x="143" y="515"/>
                  <a:pt x="143" y="528"/>
                </a:cubicBezTo>
                <a:cubicBezTo>
                  <a:pt x="143" y="541"/>
                  <a:pt x="154" y="552"/>
                  <a:pt x="168" y="552"/>
                </a:cubicBezTo>
                <a:cubicBezTo>
                  <a:pt x="181" y="552"/>
                  <a:pt x="192" y="541"/>
                  <a:pt x="192" y="528"/>
                </a:cubicBezTo>
                <a:cubicBezTo>
                  <a:pt x="192" y="515"/>
                  <a:pt x="181" y="505"/>
                  <a:pt x="168" y="505"/>
                </a:cubicBezTo>
                <a:close/>
                <a:moveTo>
                  <a:pt x="336" y="196"/>
                </a:moveTo>
                <a:cubicBezTo>
                  <a:pt x="325" y="202"/>
                  <a:pt x="320" y="217"/>
                  <a:pt x="327" y="228"/>
                </a:cubicBezTo>
                <a:cubicBezTo>
                  <a:pt x="334" y="240"/>
                  <a:pt x="348" y="243"/>
                  <a:pt x="360" y="237"/>
                </a:cubicBezTo>
                <a:cubicBezTo>
                  <a:pt x="372" y="230"/>
                  <a:pt x="375" y="216"/>
                  <a:pt x="368" y="204"/>
                </a:cubicBezTo>
                <a:cubicBezTo>
                  <a:pt x="362" y="193"/>
                  <a:pt x="347" y="189"/>
                  <a:pt x="336" y="196"/>
                </a:cubicBezTo>
                <a:close/>
                <a:moveTo>
                  <a:pt x="696" y="237"/>
                </a:moveTo>
                <a:cubicBezTo>
                  <a:pt x="708" y="243"/>
                  <a:pt x="722" y="240"/>
                  <a:pt x="729" y="228"/>
                </a:cubicBezTo>
                <a:cubicBezTo>
                  <a:pt x="735" y="217"/>
                  <a:pt x="732" y="202"/>
                  <a:pt x="720" y="196"/>
                </a:cubicBezTo>
                <a:cubicBezTo>
                  <a:pt x="709" y="189"/>
                  <a:pt x="694" y="193"/>
                  <a:pt x="687" y="204"/>
                </a:cubicBezTo>
                <a:cubicBezTo>
                  <a:pt x="681" y="216"/>
                  <a:pt x="685" y="230"/>
                  <a:pt x="696" y="237"/>
                </a:cubicBezTo>
                <a:close/>
                <a:moveTo>
                  <a:pt x="360" y="820"/>
                </a:moveTo>
                <a:cubicBezTo>
                  <a:pt x="348" y="813"/>
                  <a:pt x="334" y="817"/>
                  <a:pt x="327" y="828"/>
                </a:cubicBezTo>
                <a:cubicBezTo>
                  <a:pt x="320" y="840"/>
                  <a:pt x="325" y="854"/>
                  <a:pt x="336" y="861"/>
                </a:cubicBezTo>
                <a:cubicBezTo>
                  <a:pt x="347" y="868"/>
                  <a:pt x="362" y="864"/>
                  <a:pt x="368" y="853"/>
                </a:cubicBezTo>
                <a:cubicBezTo>
                  <a:pt x="375" y="841"/>
                  <a:pt x="372" y="826"/>
                  <a:pt x="360" y="820"/>
                </a:cubicBezTo>
                <a:close/>
                <a:moveTo>
                  <a:pt x="228" y="327"/>
                </a:moveTo>
                <a:cubicBezTo>
                  <a:pt x="216" y="321"/>
                  <a:pt x="201" y="325"/>
                  <a:pt x="195" y="337"/>
                </a:cubicBezTo>
                <a:cubicBezTo>
                  <a:pt x="189" y="347"/>
                  <a:pt x="192" y="362"/>
                  <a:pt x="204" y="369"/>
                </a:cubicBezTo>
                <a:cubicBezTo>
                  <a:pt x="216" y="376"/>
                  <a:pt x="230" y="372"/>
                  <a:pt x="237" y="360"/>
                </a:cubicBezTo>
                <a:cubicBezTo>
                  <a:pt x="243" y="349"/>
                  <a:pt x="239" y="334"/>
                  <a:pt x="228" y="327"/>
                </a:cubicBezTo>
                <a:close/>
              </a:path>
            </a:pathLst>
          </a:custGeom>
          <a:solidFill>
            <a:schemeClr val="bg1"/>
          </a:solidFill>
          <a:ln>
            <a:noFill/>
          </a:ln>
          <a:effectLst/>
        </p:spPr>
        <p:txBody>
          <a:bodyPr wrap="none" anchor="ctr"/>
          <a:lstStyle/>
          <a:p>
            <a:endParaRPr lang="en-US" dirty="0">
              <a:latin typeface="DM Sans" pitchFamily="2" charset="77"/>
            </a:endParaRPr>
          </a:p>
        </p:txBody>
      </p:sp>
      <p:sp>
        <p:nvSpPr>
          <p:cNvPr id="42" name="Freeform 41">
            <a:extLst>
              <a:ext uri="{FF2B5EF4-FFF2-40B4-BE49-F238E27FC236}">
                <a16:creationId xmlns:a16="http://schemas.microsoft.com/office/drawing/2014/main" id="{AE51F2D0-E7CA-481C-5EF3-1B222BC7A119}"/>
              </a:ext>
            </a:extLst>
          </p:cNvPr>
          <p:cNvSpPr>
            <a:spLocks noChangeArrowheads="1"/>
          </p:cNvSpPr>
          <p:nvPr/>
        </p:nvSpPr>
        <p:spPr bwMode="auto">
          <a:xfrm>
            <a:off x="8279921" y="2338505"/>
            <a:ext cx="462058" cy="343044"/>
          </a:xfrm>
          <a:custGeom>
            <a:avLst/>
            <a:gdLst>
              <a:gd name="T0" fmla="*/ 155929 w 1058"/>
              <a:gd name="T1" fmla="*/ 293185 h 866"/>
              <a:gd name="T2" fmla="*/ 121358 w 1058"/>
              <a:gd name="T3" fmla="*/ 293185 h 866"/>
              <a:gd name="T4" fmla="*/ 121358 w 1058"/>
              <a:gd name="T5" fmla="*/ 51739 h 866"/>
              <a:gd name="T6" fmla="*/ 155929 w 1058"/>
              <a:gd name="T7" fmla="*/ 51739 h 866"/>
              <a:gd name="T8" fmla="*/ 155929 w 1058"/>
              <a:gd name="T9" fmla="*/ 293185 h 866"/>
              <a:gd name="T10" fmla="*/ 164572 w 1058"/>
              <a:gd name="T11" fmla="*/ 34492 h 866"/>
              <a:gd name="T12" fmla="*/ 112716 w 1058"/>
              <a:gd name="T13" fmla="*/ 34492 h 866"/>
              <a:gd name="T14" fmla="*/ 103713 w 1058"/>
              <a:gd name="T15" fmla="*/ 43115 h 866"/>
              <a:gd name="T16" fmla="*/ 103713 w 1058"/>
              <a:gd name="T17" fmla="*/ 301808 h 866"/>
              <a:gd name="T18" fmla="*/ 112716 w 1058"/>
              <a:gd name="T19" fmla="*/ 310791 h 866"/>
              <a:gd name="T20" fmla="*/ 164572 w 1058"/>
              <a:gd name="T21" fmla="*/ 310791 h 866"/>
              <a:gd name="T22" fmla="*/ 173215 w 1058"/>
              <a:gd name="T23" fmla="*/ 301808 h 866"/>
              <a:gd name="T24" fmla="*/ 173215 w 1058"/>
              <a:gd name="T25" fmla="*/ 43115 h 866"/>
              <a:gd name="T26" fmla="*/ 164572 w 1058"/>
              <a:gd name="T27" fmla="*/ 34492 h 866"/>
              <a:gd name="T28" fmla="*/ 363354 w 1058"/>
              <a:gd name="T29" fmla="*/ 293185 h 866"/>
              <a:gd name="T30" fmla="*/ 328784 w 1058"/>
              <a:gd name="T31" fmla="*/ 293185 h 866"/>
              <a:gd name="T32" fmla="*/ 328784 w 1058"/>
              <a:gd name="T33" fmla="*/ 17246 h 866"/>
              <a:gd name="T34" fmla="*/ 363354 w 1058"/>
              <a:gd name="T35" fmla="*/ 17246 h 866"/>
              <a:gd name="T36" fmla="*/ 363354 w 1058"/>
              <a:gd name="T37" fmla="*/ 293185 h 866"/>
              <a:gd name="T38" fmla="*/ 371997 w 1058"/>
              <a:gd name="T39" fmla="*/ 0 h 866"/>
              <a:gd name="T40" fmla="*/ 320141 w 1058"/>
              <a:gd name="T41" fmla="*/ 0 h 866"/>
              <a:gd name="T42" fmla="*/ 311498 w 1058"/>
              <a:gd name="T43" fmla="*/ 8623 h 866"/>
              <a:gd name="T44" fmla="*/ 311498 w 1058"/>
              <a:gd name="T45" fmla="*/ 301808 h 866"/>
              <a:gd name="T46" fmla="*/ 320141 w 1058"/>
              <a:gd name="T47" fmla="*/ 310791 h 866"/>
              <a:gd name="T48" fmla="*/ 371997 w 1058"/>
              <a:gd name="T49" fmla="*/ 310791 h 866"/>
              <a:gd name="T50" fmla="*/ 380640 w 1058"/>
              <a:gd name="T51" fmla="*/ 301808 h 866"/>
              <a:gd name="T52" fmla="*/ 380640 w 1058"/>
              <a:gd name="T53" fmla="*/ 8623 h 866"/>
              <a:gd name="T54" fmla="*/ 371997 w 1058"/>
              <a:gd name="T55" fmla="*/ 0 h 866"/>
              <a:gd name="T56" fmla="*/ 259642 w 1058"/>
              <a:gd name="T57" fmla="*/ 293185 h 866"/>
              <a:gd name="T58" fmla="*/ 225071 w 1058"/>
              <a:gd name="T59" fmla="*/ 293185 h 866"/>
              <a:gd name="T60" fmla="*/ 225071 w 1058"/>
              <a:gd name="T61" fmla="*/ 155216 h 866"/>
              <a:gd name="T62" fmla="*/ 259642 w 1058"/>
              <a:gd name="T63" fmla="*/ 155216 h 866"/>
              <a:gd name="T64" fmla="*/ 259642 w 1058"/>
              <a:gd name="T65" fmla="*/ 293185 h 866"/>
              <a:gd name="T66" fmla="*/ 268284 w 1058"/>
              <a:gd name="T67" fmla="*/ 137970 h 866"/>
              <a:gd name="T68" fmla="*/ 216428 w 1058"/>
              <a:gd name="T69" fmla="*/ 137970 h 866"/>
              <a:gd name="T70" fmla="*/ 207785 w 1058"/>
              <a:gd name="T71" fmla="*/ 146952 h 866"/>
              <a:gd name="T72" fmla="*/ 207785 w 1058"/>
              <a:gd name="T73" fmla="*/ 301808 h 866"/>
              <a:gd name="T74" fmla="*/ 216428 w 1058"/>
              <a:gd name="T75" fmla="*/ 310791 h 866"/>
              <a:gd name="T76" fmla="*/ 268284 w 1058"/>
              <a:gd name="T77" fmla="*/ 310791 h 866"/>
              <a:gd name="T78" fmla="*/ 276927 w 1058"/>
              <a:gd name="T79" fmla="*/ 301808 h 866"/>
              <a:gd name="T80" fmla="*/ 276927 w 1058"/>
              <a:gd name="T81" fmla="*/ 146952 h 866"/>
              <a:gd name="T82" fmla="*/ 268284 w 1058"/>
              <a:gd name="T83" fmla="*/ 137970 h 866"/>
              <a:gd name="T84" fmla="*/ 52216 w 1058"/>
              <a:gd name="T85" fmla="*/ 293185 h 866"/>
              <a:gd name="T86" fmla="*/ 17646 w 1058"/>
              <a:gd name="T87" fmla="*/ 293185 h 866"/>
              <a:gd name="T88" fmla="*/ 17646 w 1058"/>
              <a:gd name="T89" fmla="*/ 206954 h 866"/>
              <a:gd name="T90" fmla="*/ 52216 w 1058"/>
              <a:gd name="T91" fmla="*/ 206954 h 866"/>
              <a:gd name="T92" fmla="*/ 52216 w 1058"/>
              <a:gd name="T93" fmla="*/ 293185 h 866"/>
              <a:gd name="T94" fmla="*/ 60859 w 1058"/>
              <a:gd name="T95" fmla="*/ 190067 h 866"/>
              <a:gd name="T96" fmla="*/ 8643 w 1058"/>
              <a:gd name="T97" fmla="*/ 190067 h 866"/>
              <a:gd name="T98" fmla="*/ 0 w 1058"/>
              <a:gd name="T99" fmla="*/ 198331 h 866"/>
              <a:gd name="T100" fmla="*/ 0 w 1058"/>
              <a:gd name="T101" fmla="*/ 301808 h 866"/>
              <a:gd name="T102" fmla="*/ 8643 w 1058"/>
              <a:gd name="T103" fmla="*/ 310791 h 866"/>
              <a:gd name="T104" fmla="*/ 60859 w 1058"/>
              <a:gd name="T105" fmla="*/ 310791 h 866"/>
              <a:gd name="T106" fmla="*/ 69502 w 1058"/>
              <a:gd name="T107" fmla="*/ 301808 h 866"/>
              <a:gd name="T108" fmla="*/ 69502 w 1058"/>
              <a:gd name="T109" fmla="*/ 198331 h 866"/>
              <a:gd name="T110" fmla="*/ 60859 w 1058"/>
              <a:gd name="T111" fmla="*/ 190067 h 86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058" h="866">
                <a:moveTo>
                  <a:pt x="433" y="816"/>
                </a:moveTo>
                <a:lnTo>
                  <a:pt x="337" y="816"/>
                </a:lnTo>
                <a:lnTo>
                  <a:pt x="337" y="144"/>
                </a:lnTo>
                <a:lnTo>
                  <a:pt x="433" y="144"/>
                </a:lnTo>
                <a:lnTo>
                  <a:pt x="433" y="816"/>
                </a:lnTo>
                <a:close/>
                <a:moveTo>
                  <a:pt x="457" y="96"/>
                </a:moveTo>
                <a:lnTo>
                  <a:pt x="313" y="96"/>
                </a:lnTo>
                <a:cubicBezTo>
                  <a:pt x="299" y="96"/>
                  <a:pt x="288" y="107"/>
                  <a:pt x="288" y="120"/>
                </a:cubicBezTo>
                <a:lnTo>
                  <a:pt x="288" y="840"/>
                </a:lnTo>
                <a:cubicBezTo>
                  <a:pt x="288" y="854"/>
                  <a:pt x="299" y="865"/>
                  <a:pt x="313" y="865"/>
                </a:cubicBezTo>
                <a:lnTo>
                  <a:pt x="457" y="865"/>
                </a:lnTo>
                <a:cubicBezTo>
                  <a:pt x="470" y="865"/>
                  <a:pt x="481" y="854"/>
                  <a:pt x="481" y="840"/>
                </a:cubicBezTo>
                <a:lnTo>
                  <a:pt x="481" y="120"/>
                </a:lnTo>
                <a:cubicBezTo>
                  <a:pt x="481" y="107"/>
                  <a:pt x="470" y="96"/>
                  <a:pt x="457" y="96"/>
                </a:cubicBezTo>
                <a:close/>
                <a:moveTo>
                  <a:pt x="1009" y="816"/>
                </a:moveTo>
                <a:lnTo>
                  <a:pt x="913" y="816"/>
                </a:lnTo>
                <a:lnTo>
                  <a:pt x="913" y="48"/>
                </a:lnTo>
                <a:lnTo>
                  <a:pt x="1009" y="48"/>
                </a:lnTo>
                <a:lnTo>
                  <a:pt x="1009" y="816"/>
                </a:lnTo>
                <a:close/>
                <a:moveTo>
                  <a:pt x="1033" y="0"/>
                </a:moveTo>
                <a:lnTo>
                  <a:pt x="889" y="0"/>
                </a:lnTo>
                <a:cubicBezTo>
                  <a:pt x="876" y="0"/>
                  <a:pt x="865" y="11"/>
                  <a:pt x="865" y="24"/>
                </a:cubicBezTo>
                <a:lnTo>
                  <a:pt x="865" y="840"/>
                </a:lnTo>
                <a:cubicBezTo>
                  <a:pt x="865" y="854"/>
                  <a:pt x="876" y="865"/>
                  <a:pt x="889" y="865"/>
                </a:cubicBezTo>
                <a:lnTo>
                  <a:pt x="1033" y="865"/>
                </a:lnTo>
                <a:cubicBezTo>
                  <a:pt x="1047" y="865"/>
                  <a:pt x="1057" y="854"/>
                  <a:pt x="1057" y="840"/>
                </a:cubicBezTo>
                <a:lnTo>
                  <a:pt x="1057" y="24"/>
                </a:lnTo>
                <a:cubicBezTo>
                  <a:pt x="1057" y="11"/>
                  <a:pt x="1047" y="0"/>
                  <a:pt x="1033" y="0"/>
                </a:cubicBezTo>
                <a:close/>
                <a:moveTo>
                  <a:pt x="721" y="816"/>
                </a:moveTo>
                <a:lnTo>
                  <a:pt x="625" y="816"/>
                </a:lnTo>
                <a:lnTo>
                  <a:pt x="625" y="432"/>
                </a:lnTo>
                <a:lnTo>
                  <a:pt x="721" y="432"/>
                </a:lnTo>
                <a:lnTo>
                  <a:pt x="721" y="816"/>
                </a:lnTo>
                <a:close/>
                <a:moveTo>
                  <a:pt x="745" y="384"/>
                </a:moveTo>
                <a:lnTo>
                  <a:pt x="601" y="384"/>
                </a:lnTo>
                <a:cubicBezTo>
                  <a:pt x="588" y="384"/>
                  <a:pt x="577" y="395"/>
                  <a:pt x="577" y="409"/>
                </a:cubicBezTo>
                <a:lnTo>
                  <a:pt x="577" y="840"/>
                </a:lnTo>
                <a:cubicBezTo>
                  <a:pt x="577" y="854"/>
                  <a:pt x="588" y="865"/>
                  <a:pt x="601" y="865"/>
                </a:cubicBezTo>
                <a:lnTo>
                  <a:pt x="745" y="865"/>
                </a:lnTo>
                <a:cubicBezTo>
                  <a:pt x="758" y="865"/>
                  <a:pt x="769" y="854"/>
                  <a:pt x="769" y="840"/>
                </a:cubicBezTo>
                <a:lnTo>
                  <a:pt x="769" y="409"/>
                </a:lnTo>
                <a:cubicBezTo>
                  <a:pt x="769" y="395"/>
                  <a:pt x="758" y="384"/>
                  <a:pt x="745" y="384"/>
                </a:cubicBezTo>
                <a:close/>
                <a:moveTo>
                  <a:pt x="145" y="816"/>
                </a:moveTo>
                <a:lnTo>
                  <a:pt x="49" y="816"/>
                </a:lnTo>
                <a:lnTo>
                  <a:pt x="49" y="576"/>
                </a:lnTo>
                <a:lnTo>
                  <a:pt x="145" y="576"/>
                </a:lnTo>
                <a:lnTo>
                  <a:pt x="145" y="816"/>
                </a:lnTo>
                <a:close/>
                <a:moveTo>
                  <a:pt x="169" y="529"/>
                </a:moveTo>
                <a:lnTo>
                  <a:pt x="24" y="529"/>
                </a:lnTo>
                <a:cubicBezTo>
                  <a:pt x="11" y="529"/>
                  <a:pt x="0" y="540"/>
                  <a:pt x="0" y="552"/>
                </a:cubicBezTo>
                <a:lnTo>
                  <a:pt x="0" y="840"/>
                </a:lnTo>
                <a:cubicBezTo>
                  <a:pt x="0" y="854"/>
                  <a:pt x="11" y="865"/>
                  <a:pt x="24" y="865"/>
                </a:cubicBezTo>
                <a:lnTo>
                  <a:pt x="169" y="865"/>
                </a:lnTo>
                <a:cubicBezTo>
                  <a:pt x="182" y="865"/>
                  <a:pt x="193" y="854"/>
                  <a:pt x="193" y="840"/>
                </a:cubicBezTo>
                <a:lnTo>
                  <a:pt x="193" y="552"/>
                </a:lnTo>
                <a:cubicBezTo>
                  <a:pt x="193" y="540"/>
                  <a:pt x="182" y="529"/>
                  <a:pt x="169" y="529"/>
                </a:cubicBezTo>
                <a:close/>
              </a:path>
            </a:pathLst>
          </a:custGeom>
          <a:solidFill>
            <a:schemeClr val="bg1"/>
          </a:solidFill>
          <a:ln>
            <a:noFill/>
          </a:ln>
          <a:effectLst/>
        </p:spPr>
        <p:txBody>
          <a:bodyPr wrap="none" anchor="ctr"/>
          <a:lstStyle/>
          <a:p>
            <a:endParaRPr lang="en-US" dirty="0">
              <a:latin typeface="DM Sans" pitchFamily="2" charset="77"/>
            </a:endParaRPr>
          </a:p>
        </p:txBody>
      </p:sp>
      <p:sp>
        <p:nvSpPr>
          <p:cNvPr id="43" name="Freeform 42">
            <a:extLst>
              <a:ext uri="{FF2B5EF4-FFF2-40B4-BE49-F238E27FC236}">
                <a16:creationId xmlns:a16="http://schemas.microsoft.com/office/drawing/2014/main" id="{D13BB42F-818F-FC19-ED7E-A1F44F2D4C01}"/>
              </a:ext>
            </a:extLst>
          </p:cNvPr>
          <p:cNvSpPr>
            <a:spLocks noChangeArrowheads="1"/>
          </p:cNvSpPr>
          <p:nvPr/>
        </p:nvSpPr>
        <p:spPr bwMode="auto">
          <a:xfrm>
            <a:off x="5746749" y="2349704"/>
            <a:ext cx="385048" cy="350044"/>
          </a:xfrm>
          <a:custGeom>
            <a:avLst/>
            <a:gdLst>
              <a:gd name="T0" fmla="*/ 124461 w 1068"/>
              <a:gd name="T1" fmla="*/ 141860 h 1067"/>
              <a:gd name="T2" fmla="*/ 107195 w 1068"/>
              <a:gd name="T3" fmla="*/ 124578 h 1067"/>
              <a:gd name="T4" fmla="*/ 124461 w 1068"/>
              <a:gd name="T5" fmla="*/ 106935 h 1067"/>
              <a:gd name="T6" fmla="*/ 141727 w 1068"/>
              <a:gd name="T7" fmla="*/ 124578 h 1067"/>
              <a:gd name="T8" fmla="*/ 124461 w 1068"/>
              <a:gd name="T9" fmla="*/ 141860 h 1067"/>
              <a:gd name="T10" fmla="*/ 124461 w 1068"/>
              <a:gd name="T11" fmla="*/ 89653 h 1067"/>
              <a:gd name="T12" fmla="*/ 89929 w 1068"/>
              <a:gd name="T13" fmla="*/ 124578 h 1067"/>
              <a:gd name="T14" fmla="*/ 124461 w 1068"/>
              <a:gd name="T15" fmla="*/ 158783 h 1067"/>
              <a:gd name="T16" fmla="*/ 158994 w 1068"/>
              <a:gd name="T17" fmla="*/ 124578 h 1067"/>
              <a:gd name="T18" fmla="*/ 124461 w 1068"/>
              <a:gd name="T19" fmla="*/ 89653 h 1067"/>
              <a:gd name="T20" fmla="*/ 366549 w 1068"/>
              <a:gd name="T21" fmla="*/ 366532 h 1067"/>
              <a:gd name="T22" fmla="*/ 314750 w 1068"/>
              <a:gd name="T23" fmla="*/ 366532 h 1067"/>
              <a:gd name="T24" fmla="*/ 314750 w 1068"/>
              <a:gd name="T25" fmla="*/ 340609 h 1067"/>
              <a:gd name="T26" fmla="*/ 306117 w 1068"/>
              <a:gd name="T27" fmla="*/ 331968 h 1067"/>
              <a:gd name="T28" fmla="*/ 280218 w 1068"/>
              <a:gd name="T29" fmla="*/ 331968 h 1067"/>
              <a:gd name="T30" fmla="*/ 280218 w 1068"/>
              <a:gd name="T31" fmla="*/ 306044 h 1067"/>
              <a:gd name="T32" fmla="*/ 271584 w 1068"/>
              <a:gd name="T33" fmla="*/ 297043 h 1067"/>
              <a:gd name="T34" fmla="*/ 240649 w 1068"/>
              <a:gd name="T35" fmla="*/ 297043 h 1067"/>
              <a:gd name="T36" fmla="*/ 186692 w 1068"/>
              <a:gd name="T37" fmla="*/ 243035 h 1067"/>
              <a:gd name="T38" fmla="*/ 180577 w 1068"/>
              <a:gd name="T39" fmla="*/ 240514 h 1067"/>
              <a:gd name="T40" fmla="*/ 174102 w 1068"/>
              <a:gd name="T41" fmla="*/ 243395 h 1067"/>
              <a:gd name="T42" fmla="*/ 160073 w 1068"/>
              <a:gd name="T43" fmla="*/ 257437 h 1067"/>
              <a:gd name="T44" fmla="*/ 135612 w 1068"/>
              <a:gd name="T45" fmla="*/ 257437 h 1067"/>
              <a:gd name="T46" fmla="*/ 25899 w 1068"/>
              <a:gd name="T47" fmla="*/ 147621 h 1067"/>
              <a:gd name="T48" fmla="*/ 25899 w 1068"/>
              <a:gd name="T49" fmla="*/ 123138 h 1067"/>
              <a:gd name="T50" fmla="*/ 123382 w 1068"/>
              <a:gd name="T51" fmla="*/ 25564 h 1067"/>
              <a:gd name="T52" fmla="*/ 147843 w 1068"/>
              <a:gd name="T53" fmla="*/ 25564 h 1067"/>
              <a:gd name="T54" fmla="*/ 257556 w 1068"/>
              <a:gd name="T55" fmla="*/ 135379 h 1067"/>
              <a:gd name="T56" fmla="*/ 257556 w 1068"/>
              <a:gd name="T57" fmla="*/ 159863 h 1067"/>
              <a:gd name="T58" fmla="*/ 243886 w 1068"/>
              <a:gd name="T59" fmla="*/ 173545 h 1067"/>
              <a:gd name="T60" fmla="*/ 241009 w 1068"/>
              <a:gd name="T61" fmla="*/ 180026 h 1067"/>
              <a:gd name="T62" fmla="*/ 243167 w 1068"/>
              <a:gd name="T63" fmla="*/ 186147 h 1067"/>
              <a:gd name="T64" fmla="*/ 366549 w 1068"/>
              <a:gd name="T65" fmla="*/ 309644 h 1067"/>
              <a:gd name="T66" fmla="*/ 366549 w 1068"/>
              <a:gd name="T67" fmla="*/ 366532 h 1067"/>
              <a:gd name="T68" fmla="*/ 381297 w 1068"/>
              <a:gd name="T69" fmla="*/ 299923 h 1067"/>
              <a:gd name="T70" fmla="*/ 261872 w 1068"/>
              <a:gd name="T71" fmla="*/ 180026 h 1067"/>
              <a:gd name="T72" fmla="*/ 269786 w 1068"/>
              <a:gd name="T73" fmla="*/ 172105 h 1067"/>
              <a:gd name="T74" fmla="*/ 269786 w 1068"/>
              <a:gd name="T75" fmla="*/ 123138 h 1067"/>
              <a:gd name="T76" fmla="*/ 160073 w 1068"/>
              <a:gd name="T77" fmla="*/ 13322 h 1067"/>
              <a:gd name="T78" fmla="*/ 111152 w 1068"/>
              <a:gd name="T79" fmla="*/ 13322 h 1067"/>
              <a:gd name="T80" fmla="*/ 13309 w 1068"/>
              <a:gd name="T81" fmla="*/ 110896 h 1067"/>
              <a:gd name="T82" fmla="*/ 13309 w 1068"/>
              <a:gd name="T83" fmla="*/ 159863 h 1067"/>
              <a:gd name="T84" fmla="*/ 123382 w 1068"/>
              <a:gd name="T85" fmla="*/ 270039 h 1067"/>
              <a:gd name="T86" fmla="*/ 172303 w 1068"/>
              <a:gd name="T87" fmla="*/ 270039 h 1067"/>
              <a:gd name="T88" fmla="*/ 180577 w 1068"/>
              <a:gd name="T89" fmla="*/ 261397 h 1067"/>
              <a:gd name="T90" fmla="*/ 230937 w 1068"/>
              <a:gd name="T91" fmla="*/ 312165 h 1067"/>
              <a:gd name="T92" fmla="*/ 236692 w 1068"/>
              <a:gd name="T93" fmla="*/ 314685 h 1067"/>
              <a:gd name="T94" fmla="*/ 262592 w 1068"/>
              <a:gd name="T95" fmla="*/ 314685 h 1067"/>
              <a:gd name="T96" fmla="*/ 262592 w 1068"/>
              <a:gd name="T97" fmla="*/ 340609 h 1067"/>
              <a:gd name="T98" fmla="*/ 271584 w 1068"/>
              <a:gd name="T99" fmla="*/ 349250 h 1067"/>
              <a:gd name="T100" fmla="*/ 297124 w 1068"/>
              <a:gd name="T101" fmla="*/ 349250 h 1067"/>
              <a:gd name="T102" fmla="*/ 297124 w 1068"/>
              <a:gd name="T103" fmla="*/ 375174 h 1067"/>
              <a:gd name="T104" fmla="*/ 306117 w 1068"/>
              <a:gd name="T105" fmla="*/ 383815 h 1067"/>
              <a:gd name="T106" fmla="*/ 375182 w 1068"/>
              <a:gd name="T107" fmla="*/ 383815 h 1067"/>
              <a:gd name="T108" fmla="*/ 383815 w 1068"/>
              <a:gd name="T109" fmla="*/ 375174 h 1067"/>
              <a:gd name="T110" fmla="*/ 383815 w 1068"/>
              <a:gd name="T111" fmla="*/ 306044 h 1067"/>
              <a:gd name="T112" fmla="*/ 381297 w 1068"/>
              <a:gd name="T113" fmla="*/ 299923 h 106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068" h="1067">
                <a:moveTo>
                  <a:pt x="346" y="394"/>
                </a:moveTo>
                <a:cubicBezTo>
                  <a:pt x="319" y="394"/>
                  <a:pt x="298" y="372"/>
                  <a:pt x="298" y="346"/>
                </a:cubicBezTo>
                <a:cubicBezTo>
                  <a:pt x="298" y="319"/>
                  <a:pt x="319" y="297"/>
                  <a:pt x="346" y="297"/>
                </a:cubicBezTo>
                <a:cubicBezTo>
                  <a:pt x="372" y="297"/>
                  <a:pt x="394" y="319"/>
                  <a:pt x="394" y="346"/>
                </a:cubicBezTo>
                <a:cubicBezTo>
                  <a:pt x="394" y="372"/>
                  <a:pt x="372" y="394"/>
                  <a:pt x="346" y="394"/>
                </a:cubicBezTo>
                <a:close/>
                <a:moveTo>
                  <a:pt x="346" y="249"/>
                </a:moveTo>
                <a:cubicBezTo>
                  <a:pt x="293" y="249"/>
                  <a:pt x="250" y="292"/>
                  <a:pt x="250" y="346"/>
                </a:cubicBezTo>
                <a:cubicBezTo>
                  <a:pt x="250" y="399"/>
                  <a:pt x="293" y="441"/>
                  <a:pt x="346" y="441"/>
                </a:cubicBezTo>
                <a:cubicBezTo>
                  <a:pt x="400" y="441"/>
                  <a:pt x="442" y="399"/>
                  <a:pt x="442" y="346"/>
                </a:cubicBezTo>
                <a:cubicBezTo>
                  <a:pt x="442" y="292"/>
                  <a:pt x="400" y="249"/>
                  <a:pt x="346" y="249"/>
                </a:cubicBezTo>
                <a:close/>
                <a:moveTo>
                  <a:pt x="1019" y="1018"/>
                </a:moveTo>
                <a:lnTo>
                  <a:pt x="875" y="1018"/>
                </a:lnTo>
                <a:lnTo>
                  <a:pt x="875" y="946"/>
                </a:lnTo>
                <a:cubicBezTo>
                  <a:pt x="875" y="933"/>
                  <a:pt x="864" y="922"/>
                  <a:pt x="851" y="922"/>
                </a:cubicBezTo>
                <a:lnTo>
                  <a:pt x="779" y="922"/>
                </a:lnTo>
                <a:lnTo>
                  <a:pt x="779" y="850"/>
                </a:lnTo>
                <a:cubicBezTo>
                  <a:pt x="779" y="836"/>
                  <a:pt x="768" y="825"/>
                  <a:pt x="755" y="825"/>
                </a:cubicBezTo>
                <a:lnTo>
                  <a:pt x="669" y="825"/>
                </a:lnTo>
                <a:lnTo>
                  <a:pt x="519" y="675"/>
                </a:lnTo>
                <a:cubicBezTo>
                  <a:pt x="514" y="671"/>
                  <a:pt x="508" y="668"/>
                  <a:pt x="502" y="668"/>
                </a:cubicBezTo>
                <a:cubicBezTo>
                  <a:pt x="494" y="668"/>
                  <a:pt x="488" y="671"/>
                  <a:pt x="484" y="676"/>
                </a:cubicBezTo>
                <a:lnTo>
                  <a:pt x="445" y="715"/>
                </a:lnTo>
                <a:cubicBezTo>
                  <a:pt x="426" y="734"/>
                  <a:pt x="396" y="734"/>
                  <a:pt x="377" y="715"/>
                </a:cubicBezTo>
                <a:lnTo>
                  <a:pt x="72" y="410"/>
                </a:lnTo>
                <a:cubicBezTo>
                  <a:pt x="53" y="391"/>
                  <a:pt x="53" y="361"/>
                  <a:pt x="72" y="342"/>
                </a:cubicBezTo>
                <a:lnTo>
                  <a:pt x="343" y="71"/>
                </a:lnTo>
                <a:cubicBezTo>
                  <a:pt x="361" y="52"/>
                  <a:pt x="392" y="52"/>
                  <a:pt x="411" y="71"/>
                </a:cubicBezTo>
                <a:lnTo>
                  <a:pt x="716" y="376"/>
                </a:lnTo>
                <a:cubicBezTo>
                  <a:pt x="735" y="395"/>
                  <a:pt x="735" y="426"/>
                  <a:pt x="716" y="444"/>
                </a:cubicBezTo>
                <a:lnTo>
                  <a:pt x="678" y="482"/>
                </a:lnTo>
                <a:cubicBezTo>
                  <a:pt x="673" y="487"/>
                  <a:pt x="670" y="493"/>
                  <a:pt x="670" y="500"/>
                </a:cubicBezTo>
                <a:cubicBezTo>
                  <a:pt x="670" y="507"/>
                  <a:pt x="672" y="512"/>
                  <a:pt x="676" y="517"/>
                </a:cubicBezTo>
                <a:lnTo>
                  <a:pt x="1019" y="860"/>
                </a:lnTo>
                <a:lnTo>
                  <a:pt x="1019" y="1018"/>
                </a:lnTo>
                <a:close/>
                <a:moveTo>
                  <a:pt x="1060" y="833"/>
                </a:moveTo>
                <a:lnTo>
                  <a:pt x="728" y="500"/>
                </a:lnTo>
                <a:lnTo>
                  <a:pt x="750" y="478"/>
                </a:lnTo>
                <a:cubicBezTo>
                  <a:pt x="788" y="440"/>
                  <a:pt x="788" y="380"/>
                  <a:pt x="750" y="342"/>
                </a:cubicBezTo>
                <a:lnTo>
                  <a:pt x="445" y="37"/>
                </a:lnTo>
                <a:cubicBezTo>
                  <a:pt x="407" y="0"/>
                  <a:pt x="346" y="0"/>
                  <a:pt x="309" y="37"/>
                </a:cubicBezTo>
                <a:lnTo>
                  <a:pt x="37" y="308"/>
                </a:lnTo>
                <a:cubicBezTo>
                  <a:pt x="0" y="346"/>
                  <a:pt x="0" y="406"/>
                  <a:pt x="37" y="444"/>
                </a:cubicBezTo>
                <a:lnTo>
                  <a:pt x="343" y="750"/>
                </a:lnTo>
                <a:cubicBezTo>
                  <a:pt x="381" y="787"/>
                  <a:pt x="441" y="787"/>
                  <a:pt x="479" y="750"/>
                </a:cubicBezTo>
                <a:lnTo>
                  <a:pt x="502" y="726"/>
                </a:lnTo>
                <a:lnTo>
                  <a:pt x="642" y="867"/>
                </a:lnTo>
                <a:cubicBezTo>
                  <a:pt x="646" y="871"/>
                  <a:pt x="652" y="874"/>
                  <a:pt x="658" y="874"/>
                </a:cubicBezTo>
                <a:lnTo>
                  <a:pt x="730" y="874"/>
                </a:lnTo>
                <a:lnTo>
                  <a:pt x="730" y="946"/>
                </a:lnTo>
                <a:cubicBezTo>
                  <a:pt x="730" y="959"/>
                  <a:pt x="741" y="970"/>
                  <a:pt x="755" y="970"/>
                </a:cubicBezTo>
                <a:lnTo>
                  <a:pt x="826" y="970"/>
                </a:lnTo>
                <a:lnTo>
                  <a:pt x="826" y="1042"/>
                </a:lnTo>
                <a:cubicBezTo>
                  <a:pt x="826" y="1055"/>
                  <a:pt x="837" y="1066"/>
                  <a:pt x="851" y="1066"/>
                </a:cubicBezTo>
                <a:lnTo>
                  <a:pt x="1043" y="1066"/>
                </a:lnTo>
                <a:cubicBezTo>
                  <a:pt x="1056" y="1066"/>
                  <a:pt x="1067" y="1055"/>
                  <a:pt x="1067" y="1042"/>
                </a:cubicBezTo>
                <a:lnTo>
                  <a:pt x="1067" y="850"/>
                </a:lnTo>
                <a:cubicBezTo>
                  <a:pt x="1067" y="843"/>
                  <a:pt x="1064" y="837"/>
                  <a:pt x="1060" y="833"/>
                </a:cubicBezTo>
                <a:close/>
              </a:path>
            </a:pathLst>
          </a:custGeom>
          <a:solidFill>
            <a:schemeClr val="bg1"/>
          </a:solidFill>
          <a:ln>
            <a:noFill/>
          </a:ln>
          <a:effectLst/>
        </p:spPr>
        <p:txBody>
          <a:bodyPr wrap="none" anchor="ctr"/>
          <a:lstStyle/>
          <a:p>
            <a:endParaRPr lang="en-US" dirty="0">
              <a:latin typeface="DM Sans" pitchFamily="2" charset="77"/>
            </a:endParaRPr>
          </a:p>
        </p:txBody>
      </p:sp>
    </p:spTree>
    <p:extLst>
      <p:ext uri="{BB962C8B-B14F-4D97-AF65-F5344CB8AC3E}">
        <p14:creationId xmlns:p14="http://schemas.microsoft.com/office/powerpoint/2010/main" val="610952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4B89A-D186-E1DE-3507-6F7F724EF93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A902856-0116-2609-0EEA-1F7D86F85B84}"/>
              </a:ext>
            </a:extLst>
          </p:cNvPr>
          <p:cNvGrpSpPr/>
          <p:nvPr/>
        </p:nvGrpSpPr>
        <p:grpSpPr>
          <a:xfrm>
            <a:off x="0" y="0"/>
            <a:ext cx="12192000" cy="6858000"/>
            <a:chOff x="0" y="0"/>
            <a:chExt cx="24384000" cy="13716000"/>
          </a:xfrm>
        </p:grpSpPr>
        <p:pic>
          <p:nvPicPr>
            <p:cNvPr id="3" name="Picture 3">
              <a:extLst>
                <a:ext uri="{FF2B5EF4-FFF2-40B4-BE49-F238E27FC236}">
                  <a16:creationId xmlns:a16="http://schemas.microsoft.com/office/drawing/2014/main" id="{A8114A56-7AB7-55DA-7E92-67D5B8DFC2D2}"/>
                </a:ext>
              </a:extLst>
            </p:cNvPr>
            <p:cNvPicPr>
              <a:picLocks noChangeAspect="1"/>
            </p:cNvPicPr>
            <p:nvPr/>
          </p:nvPicPr>
          <p:blipFill>
            <a:blip r:embed="rId3"/>
            <a:srcRect l="10000" r="10000"/>
            <a:stretch>
              <a:fillRect/>
            </a:stretch>
          </p:blipFill>
          <p:spPr>
            <a:xfrm>
              <a:off x="0" y="0"/>
              <a:ext cx="24384000" cy="13716000"/>
            </a:xfrm>
            <a:prstGeom prst="rect">
              <a:avLst/>
            </a:prstGeom>
          </p:spPr>
        </p:pic>
      </p:grpSp>
      <p:sp>
        <p:nvSpPr>
          <p:cNvPr id="4" name="Freeform 4">
            <a:extLst>
              <a:ext uri="{FF2B5EF4-FFF2-40B4-BE49-F238E27FC236}">
                <a16:creationId xmlns:a16="http://schemas.microsoft.com/office/drawing/2014/main" id="{9AF58A43-DA38-6B10-6D79-89DA79B3E16B}"/>
              </a:ext>
            </a:extLst>
          </p:cNvPr>
          <p:cNvSpPr/>
          <p:nvPr/>
        </p:nvSpPr>
        <p:spPr>
          <a:xfrm>
            <a:off x="938506" y="196950"/>
            <a:ext cx="2110507" cy="2251207"/>
          </a:xfrm>
          <a:custGeom>
            <a:avLst/>
            <a:gdLst/>
            <a:ahLst/>
            <a:cxnLst/>
            <a:rect l="l" t="t" r="r" b="b"/>
            <a:pathLst>
              <a:path w="3165760" h="3376811">
                <a:moveTo>
                  <a:pt x="0" y="0"/>
                </a:moveTo>
                <a:lnTo>
                  <a:pt x="3165760" y="0"/>
                </a:lnTo>
                <a:lnTo>
                  <a:pt x="3165760" y="3376811"/>
                </a:lnTo>
                <a:lnTo>
                  <a:pt x="0" y="33768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5" name="Freeform 5">
            <a:extLst>
              <a:ext uri="{FF2B5EF4-FFF2-40B4-BE49-F238E27FC236}">
                <a16:creationId xmlns:a16="http://schemas.microsoft.com/office/drawing/2014/main" id="{8AC18745-84C1-B420-297C-EB8D6EFDB012}"/>
              </a:ext>
            </a:extLst>
          </p:cNvPr>
          <p:cNvSpPr/>
          <p:nvPr/>
        </p:nvSpPr>
        <p:spPr>
          <a:xfrm>
            <a:off x="8968653" y="3423853"/>
            <a:ext cx="4687999" cy="5000532"/>
          </a:xfrm>
          <a:custGeom>
            <a:avLst/>
            <a:gdLst/>
            <a:ahLst/>
            <a:cxnLst/>
            <a:rect l="l" t="t" r="r" b="b"/>
            <a:pathLst>
              <a:path w="7031998" h="7500798">
                <a:moveTo>
                  <a:pt x="0" y="0"/>
                </a:moveTo>
                <a:lnTo>
                  <a:pt x="7031999" y="0"/>
                </a:lnTo>
                <a:lnTo>
                  <a:pt x="7031999" y="7500798"/>
                </a:lnTo>
                <a:lnTo>
                  <a:pt x="0" y="75007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grpSp>
        <p:nvGrpSpPr>
          <p:cNvPr id="6" name="Group 6">
            <a:extLst>
              <a:ext uri="{FF2B5EF4-FFF2-40B4-BE49-F238E27FC236}">
                <a16:creationId xmlns:a16="http://schemas.microsoft.com/office/drawing/2014/main" id="{7CF73F4E-8BBE-D57F-1584-AAC7E688E11D}"/>
              </a:ext>
            </a:extLst>
          </p:cNvPr>
          <p:cNvGrpSpPr/>
          <p:nvPr/>
        </p:nvGrpSpPr>
        <p:grpSpPr>
          <a:xfrm>
            <a:off x="1268875" y="959902"/>
            <a:ext cx="9654249" cy="5184116"/>
            <a:chOff x="0" y="0"/>
            <a:chExt cx="3814025" cy="2048046"/>
          </a:xfrm>
        </p:grpSpPr>
        <p:sp>
          <p:nvSpPr>
            <p:cNvPr id="7" name="Freeform 7">
              <a:extLst>
                <a:ext uri="{FF2B5EF4-FFF2-40B4-BE49-F238E27FC236}">
                  <a16:creationId xmlns:a16="http://schemas.microsoft.com/office/drawing/2014/main" id="{61C2B2C1-846E-317C-7171-26CD204278C7}"/>
                </a:ext>
              </a:extLst>
            </p:cNvPr>
            <p:cNvSpPr/>
            <p:nvPr/>
          </p:nvSpPr>
          <p:spPr>
            <a:xfrm>
              <a:off x="0" y="0"/>
              <a:ext cx="3814025" cy="2048046"/>
            </a:xfrm>
            <a:custGeom>
              <a:avLst/>
              <a:gdLst/>
              <a:ahLst/>
              <a:cxnLst/>
              <a:rect l="l" t="t" r="r" b="b"/>
              <a:pathLst>
                <a:path w="3814025" h="2048046">
                  <a:moveTo>
                    <a:pt x="0" y="0"/>
                  </a:moveTo>
                  <a:lnTo>
                    <a:pt x="3814025" y="0"/>
                  </a:lnTo>
                  <a:lnTo>
                    <a:pt x="3814025" y="2048046"/>
                  </a:lnTo>
                  <a:lnTo>
                    <a:pt x="0" y="2048046"/>
                  </a:lnTo>
                  <a:close/>
                </a:path>
              </a:pathLst>
            </a:custGeom>
            <a:solidFill>
              <a:srgbClr val="FFFFFF"/>
            </a:solidFill>
          </p:spPr>
          <p:txBody>
            <a:bodyPr/>
            <a:lstStyle/>
            <a:p>
              <a:endParaRPr lang="en-US" sz="1200"/>
            </a:p>
          </p:txBody>
        </p:sp>
        <p:sp>
          <p:nvSpPr>
            <p:cNvPr id="8" name="TextBox 8">
              <a:extLst>
                <a:ext uri="{FF2B5EF4-FFF2-40B4-BE49-F238E27FC236}">
                  <a16:creationId xmlns:a16="http://schemas.microsoft.com/office/drawing/2014/main" id="{E345EACD-6A4C-F457-B5EF-4DA6BC60219F}"/>
                </a:ext>
              </a:extLst>
            </p:cNvPr>
            <p:cNvSpPr txBox="1"/>
            <p:nvPr/>
          </p:nvSpPr>
          <p:spPr>
            <a:xfrm>
              <a:off x="0" y="-47625"/>
              <a:ext cx="3814025" cy="2095671"/>
            </a:xfrm>
            <a:prstGeom prst="rect">
              <a:avLst/>
            </a:prstGeom>
          </p:spPr>
          <p:txBody>
            <a:bodyPr lIns="33867" tIns="33867" rIns="33867" bIns="33867" rtlCol="0" anchor="ctr"/>
            <a:lstStyle/>
            <a:p>
              <a:pPr algn="ctr">
                <a:lnSpc>
                  <a:spcPts val="2227"/>
                </a:lnSpc>
              </a:pPr>
              <a:endParaRPr sz="1200"/>
            </a:p>
          </p:txBody>
        </p:sp>
      </p:grpSp>
      <p:sp>
        <p:nvSpPr>
          <p:cNvPr id="15" name="TextBox 15">
            <a:extLst>
              <a:ext uri="{FF2B5EF4-FFF2-40B4-BE49-F238E27FC236}">
                <a16:creationId xmlns:a16="http://schemas.microsoft.com/office/drawing/2014/main" id="{F31B0B37-5AE7-7F76-45D3-D63AAB687D00}"/>
              </a:ext>
            </a:extLst>
          </p:cNvPr>
          <p:cNvSpPr txBox="1"/>
          <p:nvPr/>
        </p:nvSpPr>
        <p:spPr>
          <a:xfrm>
            <a:off x="1672558" y="1456840"/>
            <a:ext cx="8614442" cy="583558"/>
          </a:xfrm>
          <a:prstGeom prst="rect">
            <a:avLst/>
          </a:prstGeom>
        </p:spPr>
        <p:txBody>
          <a:bodyPr wrap="square" lIns="0" tIns="0" rIns="0" bIns="0" rtlCol="0" anchor="t">
            <a:spAutoFit/>
          </a:bodyPr>
          <a:lstStyle/>
          <a:p>
            <a:pPr>
              <a:lnSpc>
                <a:spcPts val="4822"/>
              </a:lnSpc>
              <a:spcBef>
                <a:spcPct val="0"/>
              </a:spcBef>
            </a:pPr>
            <a:r>
              <a:rPr lang="en-US" sz="3600" b="1" dirty="0">
                <a:solidFill>
                  <a:srgbClr val="5A78FF"/>
                </a:solidFill>
                <a:latin typeface="Garet Bold"/>
                <a:ea typeface="Garet Bold"/>
                <a:cs typeface="Garet Bold"/>
                <a:sym typeface="Garet Bold"/>
              </a:rPr>
              <a:t>Technical Foundation: </a:t>
            </a:r>
            <a:r>
              <a:rPr lang="en-US" sz="3600" dirty="0">
                <a:solidFill>
                  <a:srgbClr val="FF0000"/>
                </a:solidFill>
                <a:latin typeface="Garet Bold"/>
                <a:ea typeface="Garet Bold"/>
                <a:cs typeface="Garet Bold"/>
                <a:sym typeface="Garet Bold"/>
              </a:rPr>
              <a:t>Simplified</a:t>
            </a:r>
          </a:p>
        </p:txBody>
      </p:sp>
      <p:sp>
        <p:nvSpPr>
          <p:cNvPr id="9" name="TextBox 4">
            <a:extLst>
              <a:ext uri="{FF2B5EF4-FFF2-40B4-BE49-F238E27FC236}">
                <a16:creationId xmlns:a16="http://schemas.microsoft.com/office/drawing/2014/main" id="{6380BD5C-6220-3DCD-B23E-137F2CB08650}"/>
              </a:ext>
            </a:extLst>
          </p:cNvPr>
          <p:cNvSpPr txBox="1"/>
          <p:nvPr/>
        </p:nvSpPr>
        <p:spPr>
          <a:xfrm>
            <a:off x="1711868" y="2386485"/>
            <a:ext cx="8768262" cy="3077766"/>
          </a:xfrm>
          <a:prstGeom prst="rect">
            <a:avLst/>
          </a:prstGeom>
        </p:spPr>
        <p:txBody>
          <a:bodyPr wrap="square" lIns="0" tIns="0" rIns="0" bIns="0" rtlCol="0" anchor="t">
            <a:spAutoFit/>
          </a:bodyPr>
          <a:lstStyle/>
          <a:p>
            <a:pPr marL="400050" indent="-133350">
              <a:lnSpc>
                <a:spcPct val="150000"/>
              </a:lnSpc>
              <a:buFont typeface="Arial" panose="020B0604020202020204" pitchFamily="34" charset="0"/>
              <a:buChar char="•"/>
            </a:pPr>
            <a:r>
              <a:rPr lang="en-PH" b="1" dirty="0">
                <a:latin typeface="Montserrat" pitchFamily="2" charset="77"/>
              </a:rPr>
              <a:t>Dataset: </a:t>
            </a:r>
            <a:r>
              <a:rPr lang="en-PH" dirty="0">
                <a:latin typeface="Montserrat" pitchFamily="2" charset="77"/>
              </a:rPr>
              <a:t>4,424 records with 37 variables (academic, socioeconomic, and demographic)</a:t>
            </a:r>
          </a:p>
          <a:p>
            <a:pPr marL="400050" indent="-133350">
              <a:lnSpc>
                <a:spcPct val="150000"/>
              </a:lnSpc>
              <a:buFont typeface="Arial" panose="020B0604020202020204" pitchFamily="34" charset="0"/>
              <a:buChar char="•"/>
            </a:pPr>
            <a:r>
              <a:rPr lang="en-PH" b="1" dirty="0">
                <a:latin typeface="Montserrat" pitchFamily="2" charset="77"/>
              </a:rPr>
              <a:t>Algorithm: </a:t>
            </a:r>
            <a:r>
              <a:rPr lang="en-PH" dirty="0">
                <a:latin typeface="Montserrat" pitchFamily="2" charset="77"/>
              </a:rPr>
              <a:t>Supervised classification using historical “Dropout vs. Graduate” labels.</a:t>
            </a:r>
          </a:p>
          <a:p>
            <a:pPr marL="400050" indent="-133350">
              <a:lnSpc>
                <a:spcPct val="150000"/>
              </a:lnSpc>
              <a:buFont typeface="Arial" panose="020B0604020202020204" pitchFamily="34" charset="0"/>
              <a:buChar char="•"/>
            </a:pPr>
            <a:r>
              <a:rPr lang="en-PH" b="1" dirty="0">
                <a:latin typeface="Montserrat" pitchFamily="2" charset="77"/>
              </a:rPr>
              <a:t>Performance: </a:t>
            </a:r>
            <a:r>
              <a:rPr lang="en-PH" dirty="0">
                <a:latin typeface="Montserrat" pitchFamily="2" charset="77"/>
              </a:rPr>
              <a:t>Evaluated via ROC – AUC to ensure the model ranks risk accurately across imbalanced populations</a:t>
            </a:r>
          </a:p>
          <a:p>
            <a:pPr>
              <a:buFont typeface="Arial" panose="020B0604020202020204" pitchFamily="34" charset="0"/>
              <a:buChar char="•"/>
            </a:pPr>
            <a:endParaRPr lang="en-PH" dirty="0">
              <a:latin typeface="Montserrat" pitchFamily="2" charset="77"/>
            </a:endParaRPr>
          </a:p>
          <a:p>
            <a:pPr>
              <a:buFont typeface="Arial" panose="020B0604020202020204" pitchFamily="34" charset="0"/>
              <a:buChar char="•"/>
            </a:pPr>
            <a:endParaRPr lang="en-PH" sz="2000" dirty="0"/>
          </a:p>
        </p:txBody>
      </p:sp>
    </p:spTree>
    <p:extLst>
      <p:ext uri="{BB962C8B-B14F-4D97-AF65-F5344CB8AC3E}">
        <p14:creationId xmlns:p14="http://schemas.microsoft.com/office/powerpoint/2010/main" val="2000009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250F0-B3CC-447E-C24F-D7D9DC50AD2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21E2C8B-7682-FD16-CB95-D76D19A42D70}"/>
              </a:ext>
            </a:extLst>
          </p:cNvPr>
          <p:cNvGrpSpPr/>
          <p:nvPr/>
        </p:nvGrpSpPr>
        <p:grpSpPr>
          <a:xfrm>
            <a:off x="0" y="0"/>
            <a:ext cx="12192000" cy="6858000"/>
            <a:chOff x="0" y="0"/>
            <a:chExt cx="24384000" cy="13716000"/>
          </a:xfrm>
        </p:grpSpPr>
        <p:pic>
          <p:nvPicPr>
            <p:cNvPr id="3" name="Picture 3">
              <a:extLst>
                <a:ext uri="{FF2B5EF4-FFF2-40B4-BE49-F238E27FC236}">
                  <a16:creationId xmlns:a16="http://schemas.microsoft.com/office/drawing/2014/main" id="{559CAA33-B6D4-DCEF-3073-E6A30EC91551}"/>
                </a:ext>
              </a:extLst>
            </p:cNvPr>
            <p:cNvPicPr>
              <a:picLocks noChangeAspect="1"/>
            </p:cNvPicPr>
            <p:nvPr/>
          </p:nvPicPr>
          <p:blipFill>
            <a:blip r:embed="rId3"/>
            <a:srcRect l="10000" r="10000"/>
            <a:stretch>
              <a:fillRect/>
            </a:stretch>
          </p:blipFill>
          <p:spPr>
            <a:xfrm>
              <a:off x="0" y="0"/>
              <a:ext cx="24384000" cy="13716000"/>
            </a:xfrm>
            <a:prstGeom prst="rect">
              <a:avLst/>
            </a:prstGeom>
          </p:spPr>
        </p:pic>
      </p:grpSp>
      <p:sp>
        <p:nvSpPr>
          <p:cNvPr id="4" name="Freeform 4">
            <a:extLst>
              <a:ext uri="{FF2B5EF4-FFF2-40B4-BE49-F238E27FC236}">
                <a16:creationId xmlns:a16="http://schemas.microsoft.com/office/drawing/2014/main" id="{322841BE-E7F5-860A-630E-18A71B5B6A67}"/>
              </a:ext>
            </a:extLst>
          </p:cNvPr>
          <p:cNvSpPr/>
          <p:nvPr/>
        </p:nvSpPr>
        <p:spPr>
          <a:xfrm>
            <a:off x="938506" y="196950"/>
            <a:ext cx="2110507" cy="2251207"/>
          </a:xfrm>
          <a:custGeom>
            <a:avLst/>
            <a:gdLst/>
            <a:ahLst/>
            <a:cxnLst/>
            <a:rect l="l" t="t" r="r" b="b"/>
            <a:pathLst>
              <a:path w="3165760" h="3376811">
                <a:moveTo>
                  <a:pt x="0" y="0"/>
                </a:moveTo>
                <a:lnTo>
                  <a:pt x="3165760" y="0"/>
                </a:lnTo>
                <a:lnTo>
                  <a:pt x="3165760" y="3376811"/>
                </a:lnTo>
                <a:lnTo>
                  <a:pt x="0" y="33768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5" name="Freeform 5">
            <a:extLst>
              <a:ext uri="{FF2B5EF4-FFF2-40B4-BE49-F238E27FC236}">
                <a16:creationId xmlns:a16="http://schemas.microsoft.com/office/drawing/2014/main" id="{EFF6D891-6D42-6AA8-343F-C34AAB7894E1}"/>
              </a:ext>
            </a:extLst>
          </p:cNvPr>
          <p:cNvSpPr/>
          <p:nvPr/>
        </p:nvSpPr>
        <p:spPr>
          <a:xfrm>
            <a:off x="8968653" y="3423853"/>
            <a:ext cx="4687999" cy="5000532"/>
          </a:xfrm>
          <a:custGeom>
            <a:avLst/>
            <a:gdLst/>
            <a:ahLst/>
            <a:cxnLst/>
            <a:rect l="l" t="t" r="r" b="b"/>
            <a:pathLst>
              <a:path w="7031998" h="7500798">
                <a:moveTo>
                  <a:pt x="0" y="0"/>
                </a:moveTo>
                <a:lnTo>
                  <a:pt x="7031999" y="0"/>
                </a:lnTo>
                <a:lnTo>
                  <a:pt x="7031999" y="7500798"/>
                </a:lnTo>
                <a:lnTo>
                  <a:pt x="0" y="75007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grpSp>
        <p:nvGrpSpPr>
          <p:cNvPr id="6" name="Group 6">
            <a:extLst>
              <a:ext uri="{FF2B5EF4-FFF2-40B4-BE49-F238E27FC236}">
                <a16:creationId xmlns:a16="http://schemas.microsoft.com/office/drawing/2014/main" id="{DCCEFAB4-E0A9-84A1-C426-B98AED7B7596}"/>
              </a:ext>
            </a:extLst>
          </p:cNvPr>
          <p:cNvGrpSpPr/>
          <p:nvPr/>
        </p:nvGrpSpPr>
        <p:grpSpPr>
          <a:xfrm>
            <a:off x="1268875" y="959902"/>
            <a:ext cx="9654249" cy="5184116"/>
            <a:chOff x="0" y="0"/>
            <a:chExt cx="3814025" cy="2048046"/>
          </a:xfrm>
        </p:grpSpPr>
        <p:sp>
          <p:nvSpPr>
            <p:cNvPr id="7" name="Freeform 7">
              <a:extLst>
                <a:ext uri="{FF2B5EF4-FFF2-40B4-BE49-F238E27FC236}">
                  <a16:creationId xmlns:a16="http://schemas.microsoft.com/office/drawing/2014/main" id="{E10791E9-8BAB-972D-4C34-8A68FEDA6284}"/>
                </a:ext>
              </a:extLst>
            </p:cNvPr>
            <p:cNvSpPr/>
            <p:nvPr/>
          </p:nvSpPr>
          <p:spPr>
            <a:xfrm>
              <a:off x="0" y="0"/>
              <a:ext cx="3814025" cy="2048046"/>
            </a:xfrm>
            <a:custGeom>
              <a:avLst/>
              <a:gdLst/>
              <a:ahLst/>
              <a:cxnLst/>
              <a:rect l="l" t="t" r="r" b="b"/>
              <a:pathLst>
                <a:path w="3814025" h="2048046">
                  <a:moveTo>
                    <a:pt x="0" y="0"/>
                  </a:moveTo>
                  <a:lnTo>
                    <a:pt x="3814025" y="0"/>
                  </a:lnTo>
                  <a:lnTo>
                    <a:pt x="3814025" y="2048046"/>
                  </a:lnTo>
                  <a:lnTo>
                    <a:pt x="0" y="2048046"/>
                  </a:lnTo>
                  <a:close/>
                </a:path>
              </a:pathLst>
            </a:custGeom>
            <a:solidFill>
              <a:srgbClr val="FFFFFF"/>
            </a:solidFill>
          </p:spPr>
          <p:txBody>
            <a:bodyPr/>
            <a:lstStyle/>
            <a:p>
              <a:endParaRPr lang="en-US" sz="1200"/>
            </a:p>
          </p:txBody>
        </p:sp>
        <p:sp>
          <p:nvSpPr>
            <p:cNvPr id="8" name="TextBox 8">
              <a:extLst>
                <a:ext uri="{FF2B5EF4-FFF2-40B4-BE49-F238E27FC236}">
                  <a16:creationId xmlns:a16="http://schemas.microsoft.com/office/drawing/2014/main" id="{8F2F3614-C7EA-BC0D-6978-B5A775C486A4}"/>
                </a:ext>
              </a:extLst>
            </p:cNvPr>
            <p:cNvSpPr txBox="1"/>
            <p:nvPr/>
          </p:nvSpPr>
          <p:spPr>
            <a:xfrm>
              <a:off x="0" y="-47625"/>
              <a:ext cx="3814025" cy="2095671"/>
            </a:xfrm>
            <a:prstGeom prst="rect">
              <a:avLst/>
            </a:prstGeom>
          </p:spPr>
          <p:txBody>
            <a:bodyPr lIns="33867" tIns="33867" rIns="33867" bIns="33867" rtlCol="0" anchor="ctr"/>
            <a:lstStyle/>
            <a:p>
              <a:pPr algn="ctr">
                <a:lnSpc>
                  <a:spcPts val="2227"/>
                </a:lnSpc>
              </a:pPr>
              <a:endParaRPr sz="1200"/>
            </a:p>
          </p:txBody>
        </p:sp>
      </p:grpSp>
      <p:sp>
        <p:nvSpPr>
          <p:cNvPr id="15" name="TextBox 15">
            <a:extLst>
              <a:ext uri="{FF2B5EF4-FFF2-40B4-BE49-F238E27FC236}">
                <a16:creationId xmlns:a16="http://schemas.microsoft.com/office/drawing/2014/main" id="{3670F89E-67D1-52A5-4B1F-8AC6EA2F2F92}"/>
              </a:ext>
            </a:extLst>
          </p:cNvPr>
          <p:cNvSpPr txBox="1"/>
          <p:nvPr/>
        </p:nvSpPr>
        <p:spPr>
          <a:xfrm>
            <a:off x="1672558" y="1456840"/>
            <a:ext cx="8614442" cy="583558"/>
          </a:xfrm>
          <a:prstGeom prst="rect">
            <a:avLst/>
          </a:prstGeom>
        </p:spPr>
        <p:txBody>
          <a:bodyPr wrap="square" lIns="0" tIns="0" rIns="0" bIns="0" rtlCol="0" anchor="t">
            <a:spAutoFit/>
          </a:bodyPr>
          <a:lstStyle/>
          <a:p>
            <a:pPr>
              <a:lnSpc>
                <a:spcPts val="4822"/>
              </a:lnSpc>
              <a:spcBef>
                <a:spcPct val="0"/>
              </a:spcBef>
            </a:pPr>
            <a:r>
              <a:rPr lang="en-US" sz="3600" b="1" dirty="0">
                <a:solidFill>
                  <a:srgbClr val="5A78FF"/>
                </a:solidFill>
                <a:latin typeface="Garet Bold"/>
                <a:ea typeface="Garet Bold"/>
                <a:cs typeface="Garet Bold"/>
                <a:sym typeface="Garet Bold"/>
              </a:rPr>
              <a:t>Understanding the </a:t>
            </a:r>
            <a:r>
              <a:rPr lang="en-US" sz="3600" dirty="0">
                <a:solidFill>
                  <a:srgbClr val="FF0000"/>
                </a:solidFill>
                <a:latin typeface="Garet Bold"/>
                <a:ea typeface="Garet Bold"/>
                <a:cs typeface="Garet Bold"/>
                <a:sym typeface="Garet Bold"/>
              </a:rPr>
              <a:t>“Risk Score”</a:t>
            </a:r>
          </a:p>
        </p:txBody>
      </p:sp>
      <p:sp>
        <p:nvSpPr>
          <p:cNvPr id="10" name="Shape 1">
            <a:extLst>
              <a:ext uri="{FF2B5EF4-FFF2-40B4-BE49-F238E27FC236}">
                <a16:creationId xmlns:a16="http://schemas.microsoft.com/office/drawing/2014/main" id="{FDE2D9E1-629E-7F22-F457-3C21B322722B}"/>
              </a:ext>
            </a:extLst>
          </p:cNvPr>
          <p:cNvSpPr/>
          <p:nvPr/>
        </p:nvSpPr>
        <p:spPr>
          <a:xfrm>
            <a:off x="1619375" y="2634478"/>
            <a:ext cx="2854649" cy="1462111"/>
          </a:xfrm>
          <a:prstGeom prst="roundRect">
            <a:avLst>
              <a:gd name="adj" fmla="val 8742"/>
            </a:avLst>
          </a:prstGeom>
          <a:solidFill>
            <a:srgbClr val="FFFFFF"/>
          </a:solidFill>
          <a:ln w="30480">
            <a:solidFill>
              <a:srgbClr val="DFB8BC"/>
            </a:solidFill>
            <a:prstDash val="solid"/>
          </a:ln>
        </p:spPr>
        <p:txBody>
          <a:bodyPr/>
          <a:lstStyle/>
          <a:p>
            <a:endParaRPr lang="en-US"/>
          </a:p>
        </p:txBody>
      </p:sp>
      <p:sp>
        <p:nvSpPr>
          <p:cNvPr id="11" name="Shape 2">
            <a:extLst>
              <a:ext uri="{FF2B5EF4-FFF2-40B4-BE49-F238E27FC236}">
                <a16:creationId xmlns:a16="http://schemas.microsoft.com/office/drawing/2014/main" id="{5A5F7FEB-1365-6DA9-67BF-42CC38F7533B}"/>
              </a:ext>
            </a:extLst>
          </p:cNvPr>
          <p:cNvSpPr/>
          <p:nvPr/>
        </p:nvSpPr>
        <p:spPr>
          <a:xfrm>
            <a:off x="1497456" y="2634479"/>
            <a:ext cx="115755" cy="1462110"/>
          </a:xfrm>
          <a:prstGeom prst="roundRect">
            <a:avLst>
              <a:gd name="adj" fmla="val 74638"/>
            </a:avLst>
          </a:prstGeom>
          <a:solidFill>
            <a:srgbClr val="DA1B2E"/>
          </a:solidFill>
          <a:ln/>
        </p:spPr>
        <p:txBody>
          <a:bodyPr/>
          <a:lstStyle/>
          <a:p>
            <a:endParaRPr lang="en-US"/>
          </a:p>
        </p:txBody>
      </p:sp>
      <p:sp>
        <p:nvSpPr>
          <p:cNvPr id="12" name="Text 3">
            <a:extLst>
              <a:ext uri="{FF2B5EF4-FFF2-40B4-BE49-F238E27FC236}">
                <a16:creationId xmlns:a16="http://schemas.microsoft.com/office/drawing/2014/main" id="{A1D81315-2A70-80AD-A844-E6250B403F29}"/>
              </a:ext>
            </a:extLst>
          </p:cNvPr>
          <p:cNvSpPr/>
          <p:nvPr/>
        </p:nvSpPr>
        <p:spPr>
          <a:xfrm>
            <a:off x="1750955" y="2721824"/>
            <a:ext cx="2607316" cy="243314"/>
          </a:xfrm>
          <a:prstGeom prst="rect">
            <a:avLst/>
          </a:prstGeom>
          <a:noFill/>
          <a:ln/>
        </p:spPr>
        <p:txBody>
          <a:bodyPr wrap="none" lIns="0" tIns="0" rIns="0" bIns="0" rtlCol="0" anchor="t"/>
          <a:lstStyle/>
          <a:p>
            <a:pPr marL="0" indent="0" algn="l">
              <a:lnSpc>
                <a:spcPts val="2800"/>
              </a:lnSpc>
              <a:buNone/>
            </a:pPr>
            <a:r>
              <a:rPr lang="en-US" sz="2200" dirty="0">
                <a:solidFill>
                  <a:srgbClr val="3B3535"/>
                </a:solidFill>
                <a:latin typeface="Sora Semi Bold" pitchFamily="34" charset="0"/>
                <a:ea typeface="Sora Semi Bold" pitchFamily="34" charset="-122"/>
                <a:cs typeface="Sora Semi Bold" pitchFamily="34" charset="-120"/>
              </a:rPr>
              <a:t>Actionable Intelligence</a:t>
            </a:r>
            <a:endParaRPr lang="en-US" sz="2200" dirty="0"/>
          </a:p>
        </p:txBody>
      </p:sp>
      <p:sp>
        <p:nvSpPr>
          <p:cNvPr id="13" name="Text 4">
            <a:extLst>
              <a:ext uri="{FF2B5EF4-FFF2-40B4-BE49-F238E27FC236}">
                <a16:creationId xmlns:a16="http://schemas.microsoft.com/office/drawing/2014/main" id="{45BC7D0D-F139-7572-1522-F48A50647F74}"/>
              </a:ext>
            </a:extLst>
          </p:cNvPr>
          <p:cNvSpPr/>
          <p:nvPr/>
        </p:nvSpPr>
        <p:spPr>
          <a:xfrm>
            <a:off x="1748826" y="3078345"/>
            <a:ext cx="2554292" cy="473615"/>
          </a:xfrm>
          <a:prstGeom prst="rect">
            <a:avLst/>
          </a:prstGeom>
          <a:noFill/>
          <a:ln/>
        </p:spPr>
        <p:txBody>
          <a:bodyPr wrap="square" lIns="0" tIns="0" rIns="0" bIns="0" rtlCol="0" anchor="t"/>
          <a:lstStyle/>
          <a:p>
            <a:pPr marL="0" indent="0" algn="l">
              <a:lnSpc>
                <a:spcPts val="2700"/>
              </a:lnSpc>
              <a:buNone/>
            </a:pPr>
            <a:r>
              <a:rPr lang="en-US" sz="1400" dirty="0">
                <a:solidFill>
                  <a:srgbClr val="3B3535"/>
                </a:solidFill>
                <a:latin typeface="Montserrat" pitchFamily="2" charset="77"/>
                <a:ea typeface="Sora Light" pitchFamily="34" charset="-122"/>
                <a:cs typeface="Sora Light" pitchFamily="34" charset="-120"/>
              </a:rPr>
              <a:t>Each student receives a probability score (0% to 100%).</a:t>
            </a:r>
            <a:endParaRPr lang="en-US" sz="1400" dirty="0">
              <a:latin typeface="Montserrat" pitchFamily="2" charset="77"/>
            </a:endParaRPr>
          </a:p>
        </p:txBody>
      </p:sp>
      <p:sp>
        <p:nvSpPr>
          <p:cNvPr id="23" name="Text 13">
            <a:extLst>
              <a:ext uri="{FF2B5EF4-FFF2-40B4-BE49-F238E27FC236}">
                <a16:creationId xmlns:a16="http://schemas.microsoft.com/office/drawing/2014/main" id="{11BF31B0-49F2-0300-AF38-4C3C840F5E0C}"/>
              </a:ext>
            </a:extLst>
          </p:cNvPr>
          <p:cNvSpPr/>
          <p:nvPr/>
        </p:nvSpPr>
        <p:spPr>
          <a:xfrm>
            <a:off x="1800266" y="4949406"/>
            <a:ext cx="7876580" cy="359193"/>
          </a:xfrm>
          <a:prstGeom prst="rect">
            <a:avLst/>
          </a:prstGeom>
          <a:noFill/>
          <a:ln/>
        </p:spPr>
        <p:txBody>
          <a:bodyPr wrap="none" lIns="0" tIns="0" rIns="0" bIns="0" rtlCol="0" anchor="t"/>
          <a:lstStyle/>
          <a:p>
            <a:pPr marL="0" indent="0" algn="l">
              <a:lnSpc>
                <a:spcPts val="2800"/>
              </a:lnSpc>
              <a:buNone/>
            </a:pPr>
            <a:r>
              <a:rPr lang="en-US" sz="2200" i="1" dirty="0">
                <a:solidFill>
                  <a:srgbClr val="1F1E1E"/>
                </a:solidFill>
                <a:latin typeface="Montserrat" pitchFamily="2" charset="77"/>
                <a:ea typeface="Sora Semi Bold" pitchFamily="34" charset="-122"/>
                <a:cs typeface="Sora Semi Bold" pitchFamily="34" charset="-120"/>
              </a:rPr>
              <a:t>"AI provides the '</a:t>
            </a:r>
            <a:r>
              <a:rPr lang="en-US" sz="2200" i="1" dirty="0">
                <a:solidFill>
                  <a:srgbClr val="FF0000"/>
                </a:solidFill>
                <a:latin typeface="Montserrat" pitchFamily="2" charset="77"/>
                <a:ea typeface="Sora Semi Bold" pitchFamily="34" charset="-122"/>
                <a:cs typeface="Sora Semi Bold" pitchFamily="34" charset="-120"/>
              </a:rPr>
              <a:t>Who</a:t>
            </a:r>
            <a:r>
              <a:rPr lang="en-US" sz="2200" i="1" dirty="0">
                <a:solidFill>
                  <a:srgbClr val="1F1E1E"/>
                </a:solidFill>
                <a:latin typeface="Montserrat" pitchFamily="2" charset="77"/>
                <a:ea typeface="Sora Semi Bold" pitchFamily="34" charset="-122"/>
                <a:cs typeface="Sora Semi Bold" pitchFamily="34" charset="-120"/>
              </a:rPr>
              <a:t>,' our experts provide the '</a:t>
            </a:r>
            <a:r>
              <a:rPr lang="en-US" sz="2200" i="1" dirty="0">
                <a:solidFill>
                  <a:srgbClr val="DA1B2E"/>
                </a:solidFill>
                <a:latin typeface="Montserrat" pitchFamily="2" charset="77"/>
                <a:ea typeface="Sora Semi Bold" pitchFamily="34" charset="-122"/>
                <a:cs typeface="Sora Semi Bold" pitchFamily="34" charset="-120"/>
              </a:rPr>
              <a:t>How</a:t>
            </a:r>
            <a:r>
              <a:rPr lang="en-US" sz="2200" i="1" dirty="0">
                <a:solidFill>
                  <a:srgbClr val="1F1E1E"/>
                </a:solidFill>
                <a:latin typeface="Montserrat" pitchFamily="2" charset="77"/>
                <a:ea typeface="Sora Semi Bold" pitchFamily="34" charset="-122"/>
                <a:cs typeface="Sora Semi Bold" pitchFamily="34" charset="-120"/>
              </a:rPr>
              <a:t>.'"</a:t>
            </a:r>
            <a:endParaRPr lang="en-US" sz="2200" i="1" dirty="0">
              <a:latin typeface="Montserrat" pitchFamily="2" charset="77"/>
            </a:endParaRPr>
          </a:p>
        </p:txBody>
      </p:sp>
      <p:sp>
        <p:nvSpPr>
          <p:cNvPr id="29" name="Shape 1">
            <a:extLst>
              <a:ext uri="{FF2B5EF4-FFF2-40B4-BE49-F238E27FC236}">
                <a16:creationId xmlns:a16="http://schemas.microsoft.com/office/drawing/2014/main" id="{9659D5F2-20E3-5759-103C-3499CE8703D8}"/>
              </a:ext>
            </a:extLst>
          </p:cNvPr>
          <p:cNvSpPr/>
          <p:nvPr/>
        </p:nvSpPr>
        <p:spPr>
          <a:xfrm>
            <a:off x="4776235" y="2623590"/>
            <a:ext cx="2854649" cy="1462111"/>
          </a:xfrm>
          <a:prstGeom prst="roundRect">
            <a:avLst>
              <a:gd name="adj" fmla="val 8742"/>
            </a:avLst>
          </a:prstGeom>
          <a:solidFill>
            <a:srgbClr val="FFFFFF"/>
          </a:solidFill>
          <a:ln w="30480">
            <a:solidFill>
              <a:schemeClr val="accent1"/>
            </a:solidFill>
            <a:prstDash val="solid"/>
          </a:ln>
        </p:spPr>
        <p:txBody>
          <a:bodyPr/>
          <a:lstStyle/>
          <a:p>
            <a:endParaRPr lang="en-US"/>
          </a:p>
        </p:txBody>
      </p:sp>
      <p:sp>
        <p:nvSpPr>
          <p:cNvPr id="30" name="Shape 2">
            <a:extLst>
              <a:ext uri="{FF2B5EF4-FFF2-40B4-BE49-F238E27FC236}">
                <a16:creationId xmlns:a16="http://schemas.microsoft.com/office/drawing/2014/main" id="{D122C725-CBC4-10FC-C3CE-078BF0FB3DA0}"/>
              </a:ext>
            </a:extLst>
          </p:cNvPr>
          <p:cNvSpPr/>
          <p:nvPr/>
        </p:nvSpPr>
        <p:spPr>
          <a:xfrm>
            <a:off x="4654316" y="2623591"/>
            <a:ext cx="115755" cy="1462110"/>
          </a:xfrm>
          <a:prstGeom prst="roundRect">
            <a:avLst>
              <a:gd name="adj" fmla="val 74638"/>
            </a:avLst>
          </a:prstGeom>
          <a:solidFill>
            <a:schemeClr val="accent1"/>
          </a:solidFill>
          <a:ln/>
        </p:spPr>
        <p:txBody>
          <a:bodyPr/>
          <a:lstStyle/>
          <a:p>
            <a:endParaRPr lang="en-US"/>
          </a:p>
        </p:txBody>
      </p:sp>
      <p:sp>
        <p:nvSpPr>
          <p:cNvPr id="31" name="Text 3">
            <a:extLst>
              <a:ext uri="{FF2B5EF4-FFF2-40B4-BE49-F238E27FC236}">
                <a16:creationId xmlns:a16="http://schemas.microsoft.com/office/drawing/2014/main" id="{8FA5141C-3466-16CB-949F-06A3E6FA9246}"/>
              </a:ext>
            </a:extLst>
          </p:cNvPr>
          <p:cNvSpPr/>
          <p:nvPr/>
        </p:nvSpPr>
        <p:spPr>
          <a:xfrm>
            <a:off x="4907815" y="2682799"/>
            <a:ext cx="2552164" cy="271451"/>
          </a:xfrm>
          <a:prstGeom prst="rect">
            <a:avLst/>
          </a:prstGeom>
          <a:noFill/>
          <a:ln/>
        </p:spPr>
        <p:txBody>
          <a:bodyPr wrap="none" lIns="0" tIns="0" rIns="0" bIns="0" rtlCol="0" anchor="t"/>
          <a:lstStyle/>
          <a:p>
            <a:pPr marL="0" indent="0" algn="l">
              <a:lnSpc>
                <a:spcPts val="2800"/>
              </a:lnSpc>
              <a:buNone/>
            </a:pPr>
            <a:r>
              <a:rPr lang="en-US" sz="2200" dirty="0">
                <a:solidFill>
                  <a:srgbClr val="3B3535"/>
                </a:solidFill>
                <a:latin typeface="Sora Semi Bold" pitchFamily="34" charset="0"/>
                <a:ea typeface="Sora Semi Bold" pitchFamily="34" charset="-122"/>
                <a:cs typeface="Sora Semi Bold" pitchFamily="34" charset="-120"/>
              </a:rPr>
              <a:t>Prioritization</a:t>
            </a:r>
            <a:endParaRPr lang="en-US" sz="2200" dirty="0"/>
          </a:p>
        </p:txBody>
      </p:sp>
      <p:sp>
        <p:nvSpPr>
          <p:cNvPr id="32" name="Text 4">
            <a:extLst>
              <a:ext uri="{FF2B5EF4-FFF2-40B4-BE49-F238E27FC236}">
                <a16:creationId xmlns:a16="http://schemas.microsoft.com/office/drawing/2014/main" id="{126CCC84-25A4-4481-56B3-E61FBDA8CC4C}"/>
              </a:ext>
            </a:extLst>
          </p:cNvPr>
          <p:cNvSpPr/>
          <p:nvPr/>
        </p:nvSpPr>
        <p:spPr>
          <a:xfrm>
            <a:off x="4905686" y="3067457"/>
            <a:ext cx="2554292" cy="930653"/>
          </a:xfrm>
          <a:prstGeom prst="rect">
            <a:avLst/>
          </a:prstGeom>
          <a:noFill/>
          <a:ln/>
        </p:spPr>
        <p:txBody>
          <a:bodyPr wrap="square" lIns="0" tIns="0" rIns="0" bIns="0" rtlCol="0" anchor="t"/>
          <a:lstStyle/>
          <a:p>
            <a:pPr marL="0" indent="0" algn="l">
              <a:lnSpc>
                <a:spcPts val="2700"/>
              </a:lnSpc>
              <a:buNone/>
            </a:pPr>
            <a:r>
              <a:rPr lang="en-US" sz="1400" dirty="0">
                <a:solidFill>
                  <a:srgbClr val="3B3535"/>
                </a:solidFill>
                <a:latin typeface="Montserrat" pitchFamily="2" charset="77"/>
                <a:ea typeface="Sora Light" pitchFamily="34" charset="-122"/>
                <a:cs typeface="Sora Light" pitchFamily="34" charset="-120"/>
              </a:rPr>
              <a:t>High </a:t>
            </a:r>
            <a:r>
              <a:rPr lang="en-US" sz="1400" dirty="0" err="1">
                <a:solidFill>
                  <a:srgbClr val="3B3535"/>
                </a:solidFill>
                <a:latin typeface="Montserrat" pitchFamily="2" charset="77"/>
                <a:ea typeface="Sora Light" pitchFamily="34" charset="-122"/>
                <a:cs typeface="Sora Light" pitchFamily="34" charset="-120"/>
              </a:rPr>
              <a:t>scrores</a:t>
            </a:r>
            <a:r>
              <a:rPr lang="en-US" sz="1400" dirty="0">
                <a:solidFill>
                  <a:srgbClr val="3B3535"/>
                </a:solidFill>
                <a:latin typeface="Montserrat" pitchFamily="2" charset="77"/>
                <a:ea typeface="Sora Light" pitchFamily="34" charset="-122"/>
                <a:cs typeface="Sora Light" pitchFamily="34" charset="-120"/>
              </a:rPr>
              <a:t> trigger immediate human review</a:t>
            </a:r>
            <a:endParaRPr lang="en-US" sz="1400" dirty="0">
              <a:latin typeface="Montserrat" pitchFamily="2" charset="77"/>
            </a:endParaRPr>
          </a:p>
        </p:txBody>
      </p:sp>
      <p:sp>
        <p:nvSpPr>
          <p:cNvPr id="40" name="Shape 1">
            <a:extLst>
              <a:ext uri="{FF2B5EF4-FFF2-40B4-BE49-F238E27FC236}">
                <a16:creationId xmlns:a16="http://schemas.microsoft.com/office/drawing/2014/main" id="{007DC4D9-F30E-D604-3AE7-1D0118C54FDB}"/>
              </a:ext>
            </a:extLst>
          </p:cNvPr>
          <p:cNvSpPr/>
          <p:nvPr/>
        </p:nvSpPr>
        <p:spPr>
          <a:xfrm>
            <a:off x="7867783" y="2629033"/>
            <a:ext cx="2854649" cy="1462111"/>
          </a:xfrm>
          <a:prstGeom prst="roundRect">
            <a:avLst>
              <a:gd name="adj" fmla="val 8742"/>
            </a:avLst>
          </a:prstGeom>
          <a:solidFill>
            <a:srgbClr val="FFFFFF"/>
          </a:solidFill>
          <a:ln w="30480">
            <a:solidFill>
              <a:schemeClr val="accent3"/>
            </a:solidFill>
            <a:prstDash val="solid"/>
          </a:ln>
        </p:spPr>
        <p:txBody>
          <a:bodyPr/>
          <a:lstStyle/>
          <a:p>
            <a:endParaRPr lang="en-US"/>
          </a:p>
        </p:txBody>
      </p:sp>
      <p:sp>
        <p:nvSpPr>
          <p:cNvPr id="41" name="Shape 2">
            <a:extLst>
              <a:ext uri="{FF2B5EF4-FFF2-40B4-BE49-F238E27FC236}">
                <a16:creationId xmlns:a16="http://schemas.microsoft.com/office/drawing/2014/main" id="{02E886AF-B657-78C8-FABE-38BBB7D9CCEE}"/>
              </a:ext>
            </a:extLst>
          </p:cNvPr>
          <p:cNvSpPr/>
          <p:nvPr/>
        </p:nvSpPr>
        <p:spPr>
          <a:xfrm>
            <a:off x="7745864" y="2629034"/>
            <a:ext cx="115755" cy="1462110"/>
          </a:xfrm>
          <a:prstGeom prst="roundRect">
            <a:avLst>
              <a:gd name="adj" fmla="val 74638"/>
            </a:avLst>
          </a:prstGeom>
          <a:solidFill>
            <a:schemeClr val="accent3"/>
          </a:solidFill>
          <a:ln/>
        </p:spPr>
        <p:txBody>
          <a:bodyPr/>
          <a:lstStyle/>
          <a:p>
            <a:endParaRPr lang="en-US"/>
          </a:p>
        </p:txBody>
      </p:sp>
      <p:sp>
        <p:nvSpPr>
          <p:cNvPr id="42" name="Text 3">
            <a:extLst>
              <a:ext uri="{FF2B5EF4-FFF2-40B4-BE49-F238E27FC236}">
                <a16:creationId xmlns:a16="http://schemas.microsoft.com/office/drawing/2014/main" id="{86E201FB-B77B-EDB8-E031-6AFF33ACDB21}"/>
              </a:ext>
            </a:extLst>
          </p:cNvPr>
          <p:cNvSpPr/>
          <p:nvPr/>
        </p:nvSpPr>
        <p:spPr>
          <a:xfrm>
            <a:off x="7999363" y="2688242"/>
            <a:ext cx="2552164" cy="271451"/>
          </a:xfrm>
          <a:prstGeom prst="rect">
            <a:avLst/>
          </a:prstGeom>
          <a:noFill/>
          <a:ln/>
        </p:spPr>
        <p:txBody>
          <a:bodyPr wrap="none" lIns="0" tIns="0" rIns="0" bIns="0" rtlCol="0" anchor="t"/>
          <a:lstStyle/>
          <a:p>
            <a:pPr marL="0" indent="0" algn="l">
              <a:lnSpc>
                <a:spcPts val="2800"/>
              </a:lnSpc>
              <a:buNone/>
            </a:pPr>
            <a:r>
              <a:rPr lang="en-US" sz="2200" dirty="0">
                <a:solidFill>
                  <a:srgbClr val="3B3535"/>
                </a:solidFill>
                <a:latin typeface="Sora Semi Bold" pitchFamily="34" charset="0"/>
                <a:ea typeface="Sora Semi Bold" pitchFamily="34" charset="-122"/>
                <a:cs typeface="Sora Semi Bold" pitchFamily="34" charset="-120"/>
              </a:rPr>
              <a:t>Non-Deterministic</a:t>
            </a:r>
            <a:endParaRPr lang="en-US" sz="2200" dirty="0"/>
          </a:p>
        </p:txBody>
      </p:sp>
      <p:sp>
        <p:nvSpPr>
          <p:cNvPr id="43" name="Text 4">
            <a:extLst>
              <a:ext uri="{FF2B5EF4-FFF2-40B4-BE49-F238E27FC236}">
                <a16:creationId xmlns:a16="http://schemas.microsoft.com/office/drawing/2014/main" id="{D08E65AD-1731-7C8A-2558-CB4D7FDD5AF7}"/>
              </a:ext>
            </a:extLst>
          </p:cNvPr>
          <p:cNvSpPr/>
          <p:nvPr/>
        </p:nvSpPr>
        <p:spPr>
          <a:xfrm>
            <a:off x="7997234" y="3072900"/>
            <a:ext cx="2554292" cy="930653"/>
          </a:xfrm>
          <a:prstGeom prst="rect">
            <a:avLst/>
          </a:prstGeom>
          <a:noFill/>
          <a:ln/>
        </p:spPr>
        <p:txBody>
          <a:bodyPr wrap="square" lIns="0" tIns="0" rIns="0" bIns="0" rtlCol="0" anchor="t"/>
          <a:lstStyle/>
          <a:p>
            <a:pPr marL="0" indent="0" algn="l">
              <a:lnSpc>
                <a:spcPts val="2700"/>
              </a:lnSpc>
              <a:buNone/>
            </a:pPr>
            <a:r>
              <a:rPr lang="en-US" sz="1400" dirty="0">
                <a:solidFill>
                  <a:srgbClr val="3B3535"/>
                </a:solidFill>
                <a:latin typeface="Montserrat" pitchFamily="2" charset="77"/>
                <a:ea typeface="Sora Light" pitchFamily="34" charset="-122"/>
                <a:cs typeface="Sora Light" pitchFamily="34" charset="-120"/>
              </a:rPr>
              <a:t>The model suggest risk; it does not dictate a student’s identity</a:t>
            </a:r>
            <a:endParaRPr lang="en-US" sz="1400" dirty="0">
              <a:latin typeface="Montserrat" pitchFamily="2" charset="77"/>
            </a:endParaRPr>
          </a:p>
        </p:txBody>
      </p:sp>
    </p:spTree>
    <p:extLst>
      <p:ext uri="{BB962C8B-B14F-4D97-AF65-F5344CB8AC3E}">
        <p14:creationId xmlns:p14="http://schemas.microsoft.com/office/powerpoint/2010/main" val="3702000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7A150-43F8-0E4D-B476-C901A69FABC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102593F-6C63-9A8D-91B7-D6ABB808D43E}"/>
              </a:ext>
            </a:extLst>
          </p:cNvPr>
          <p:cNvGrpSpPr/>
          <p:nvPr/>
        </p:nvGrpSpPr>
        <p:grpSpPr>
          <a:xfrm>
            <a:off x="0" y="0"/>
            <a:ext cx="12192000" cy="6858000"/>
            <a:chOff x="0" y="0"/>
            <a:chExt cx="24384000" cy="13716000"/>
          </a:xfrm>
        </p:grpSpPr>
        <p:pic>
          <p:nvPicPr>
            <p:cNvPr id="3" name="Picture 3">
              <a:extLst>
                <a:ext uri="{FF2B5EF4-FFF2-40B4-BE49-F238E27FC236}">
                  <a16:creationId xmlns:a16="http://schemas.microsoft.com/office/drawing/2014/main" id="{50128D31-0FEE-CBF9-A93D-22B1BB280C33}"/>
                </a:ext>
              </a:extLst>
            </p:cNvPr>
            <p:cNvPicPr>
              <a:picLocks noChangeAspect="1"/>
            </p:cNvPicPr>
            <p:nvPr/>
          </p:nvPicPr>
          <p:blipFill>
            <a:blip r:embed="rId3"/>
            <a:srcRect l="10000" r="10000"/>
            <a:stretch>
              <a:fillRect/>
            </a:stretch>
          </p:blipFill>
          <p:spPr>
            <a:xfrm>
              <a:off x="0" y="0"/>
              <a:ext cx="24384000" cy="13716000"/>
            </a:xfrm>
            <a:prstGeom prst="rect">
              <a:avLst/>
            </a:prstGeom>
          </p:spPr>
        </p:pic>
      </p:grpSp>
      <p:sp>
        <p:nvSpPr>
          <p:cNvPr id="4" name="Freeform 4">
            <a:extLst>
              <a:ext uri="{FF2B5EF4-FFF2-40B4-BE49-F238E27FC236}">
                <a16:creationId xmlns:a16="http://schemas.microsoft.com/office/drawing/2014/main" id="{FEB0DDF7-5CEB-A58C-038B-C755466B0229}"/>
              </a:ext>
            </a:extLst>
          </p:cNvPr>
          <p:cNvSpPr/>
          <p:nvPr/>
        </p:nvSpPr>
        <p:spPr>
          <a:xfrm>
            <a:off x="938506" y="196950"/>
            <a:ext cx="2110507" cy="2251207"/>
          </a:xfrm>
          <a:custGeom>
            <a:avLst/>
            <a:gdLst/>
            <a:ahLst/>
            <a:cxnLst/>
            <a:rect l="l" t="t" r="r" b="b"/>
            <a:pathLst>
              <a:path w="3165760" h="3376811">
                <a:moveTo>
                  <a:pt x="0" y="0"/>
                </a:moveTo>
                <a:lnTo>
                  <a:pt x="3165760" y="0"/>
                </a:lnTo>
                <a:lnTo>
                  <a:pt x="3165760" y="3376811"/>
                </a:lnTo>
                <a:lnTo>
                  <a:pt x="0" y="33768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5" name="Freeform 5">
            <a:extLst>
              <a:ext uri="{FF2B5EF4-FFF2-40B4-BE49-F238E27FC236}">
                <a16:creationId xmlns:a16="http://schemas.microsoft.com/office/drawing/2014/main" id="{972BA599-C30D-DB81-CBE0-D15E5D40DEE3}"/>
              </a:ext>
            </a:extLst>
          </p:cNvPr>
          <p:cNvSpPr/>
          <p:nvPr/>
        </p:nvSpPr>
        <p:spPr>
          <a:xfrm>
            <a:off x="8968653" y="3423853"/>
            <a:ext cx="4687999" cy="5000532"/>
          </a:xfrm>
          <a:custGeom>
            <a:avLst/>
            <a:gdLst/>
            <a:ahLst/>
            <a:cxnLst/>
            <a:rect l="l" t="t" r="r" b="b"/>
            <a:pathLst>
              <a:path w="7031998" h="7500798">
                <a:moveTo>
                  <a:pt x="0" y="0"/>
                </a:moveTo>
                <a:lnTo>
                  <a:pt x="7031999" y="0"/>
                </a:lnTo>
                <a:lnTo>
                  <a:pt x="7031999" y="7500798"/>
                </a:lnTo>
                <a:lnTo>
                  <a:pt x="0" y="75007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grpSp>
        <p:nvGrpSpPr>
          <p:cNvPr id="6" name="Group 6">
            <a:extLst>
              <a:ext uri="{FF2B5EF4-FFF2-40B4-BE49-F238E27FC236}">
                <a16:creationId xmlns:a16="http://schemas.microsoft.com/office/drawing/2014/main" id="{7423B6FB-B06E-1362-F7AA-761CFEC06FD6}"/>
              </a:ext>
            </a:extLst>
          </p:cNvPr>
          <p:cNvGrpSpPr/>
          <p:nvPr/>
        </p:nvGrpSpPr>
        <p:grpSpPr>
          <a:xfrm>
            <a:off x="1268875" y="959902"/>
            <a:ext cx="9654249" cy="5184116"/>
            <a:chOff x="0" y="0"/>
            <a:chExt cx="3814025" cy="2048046"/>
          </a:xfrm>
        </p:grpSpPr>
        <p:sp>
          <p:nvSpPr>
            <p:cNvPr id="7" name="Freeform 7">
              <a:extLst>
                <a:ext uri="{FF2B5EF4-FFF2-40B4-BE49-F238E27FC236}">
                  <a16:creationId xmlns:a16="http://schemas.microsoft.com/office/drawing/2014/main" id="{29D6DCD3-EC19-165B-83BB-E6E8B5619010}"/>
                </a:ext>
              </a:extLst>
            </p:cNvPr>
            <p:cNvSpPr/>
            <p:nvPr/>
          </p:nvSpPr>
          <p:spPr>
            <a:xfrm>
              <a:off x="0" y="0"/>
              <a:ext cx="3814025" cy="2048046"/>
            </a:xfrm>
            <a:custGeom>
              <a:avLst/>
              <a:gdLst/>
              <a:ahLst/>
              <a:cxnLst/>
              <a:rect l="l" t="t" r="r" b="b"/>
              <a:pathLst>
                <a:path w="3814025" h="2048046">
                  <a:moveTo>
                    <a:pt x="0" y="0"/>
                  </a:moveTo>
                  <a:lnTo>
                    <a:pt x="3814025" y="0"/>
                  </a:lnTo>
                  <a:lnTo>
                    <a:pt x="3814025" y="2048046"/>
                  </a:lnTo>
                  <a:lnTo>
                    <a:pt x="0" y="2048046"/>
                  </a:lnTo>
                  <a:close/>
                </a:path>
              </a:pathLst>
            </a:custGeom>
            <a:solidFill>
              <a:srgbClr val="FFFFFF"/>
            </a:solidFill>
          </p:spPr>
          <p:txBody>
            <a:bodyPr/>
            <a:lstStyle/>
            <a:p>
              <a:endParaRPr lang="en-US" sz="1200"/>
            </a:p>
          </p:txBody>
        </p:sp>
        <p:sp>
          <p:nvSpPr>
            <p:cNvPr id="8" name="TextBox 8">
              <a:extLst>
                <a:ext uri="{FF2B5EF4-FFF2-40B4-BE49-F238E27FC236}">
                  <a16:creationId xmlns:a16="http://schemas.microsoft.com/office/drawing/2014/main" id="{B761F432-039F-090D-BF83-98AA5FB36EC6}"/>
                </a:ext>
              </a:extLst>
            </p:cNvPr>
            <p:cNvSpPr txBox="1"/>
            <p:nvPr/>
          </p:nvSpPr>
          <p:spPr>
            <a:xfrm>
              <a:off x="0" y="-47625"/>
              <a:ext cx="3814025" cy="2095671"/>
            </a:xfrm>
            <a:prstGeom prst="rect">
              <a:avLst/>
            </a:prstGeom>
          </p:spPr>
          <p:txBody>
            <a:bodyPr lIns="33867" tIns="33867" rIns="33867" bIns="33867" rtlCol="0" anchor="ctr"/>
            <a:lstStyle/>
            <a:p>
              <a:pPr algn="ctr">
                <a:lnSpc>
                  <a:spcPts val="2227"/>
                </a:lnSpc>
              </a:pPr>
              <a:endParaRPr sz="1200"/>
            </a:p>
          </p:txBody>
        </p:sp>
      </p:grpSp>
      <p:sp>
        <p:nvSpPr>
          <p:cNvPr id="15" name="TextBox 15">
            <a:extLst>
              <a:ext uri="{FF2B5EF4-FFF2-40B4-BE49-F238E27FC236}">
                <a16:creationId xmlns:a16="http://schemas.microsoft.com/office/drawing/2014/main" id="{D28404B3-2B78-F858-915A-C173CD434F7E}"/>
              </a:ext>
            </a:extLst>
          </p:cNvPr>
          <p:cNvSpPr txBox="1"/>
          <p:nvPr/>
        </p:nvSpPr>
        <p:spPr>
          <a:xfrm>
            <a:off x="1672558" y="1456840"/>
            <a:ext cx="8614442" cy="583558"/>
          </a:xfrm>
          <a:prstGeom prst="rect">
            <a:avLst/>
          </a:prstGeom>
        </p:spPr>
        <p:txBody>
          <a:bodyPr wrap="square" lIns="0" tIns="0" rIns="0" bIns="0" rtlCol="0" anchor="t">
            <a:spAutoFit/>
          </a:bodyPr>
          <a:lstStyle/>
          <a:p>
            <a:pPr>
              <a:lnSpc>
                <a:spcPts val="4822"/>
              </a:lnSpc>
              <a:spcBef>
                <a:spcPct val="0"/>
              </a:spcBef>
            </a:pPr>
            <a:r>
              <a:rPr lang="en-US" sz="3600" b="1" dirty="0">
                <a:solidFill>
                  <a:srgbClr val="5A78FF"/>
                </a:solidFill>
                <a:latin typeface="Garet Bold"/>
                <a:ea typeface="Garet Bold"/>
                <a:cs typeface="Garet Bold"/>
                <a:sym typeface="Garet Bold"/>
              </a:rPr>
              <a:t>Strategy: </a:t>
            </a:r>
            <a:r>
              <a:rPr lang="en-US" sz="3600" dirty="0">
                <a:solidFill>
                  <a:srgbClr val="5A78FF"/>
                </a:solidFill>
                <a:latin typeface="Garet Bold"/>
                <a:ea typeface="Garet Bold"/>
                <a:cs typeface="Garet Bold"/>
                <a:sym typeface="Garet Bold"/>
              </a:rPr>
              <a:t>Integrating AI into </a:t>
            </a:r>
            <a:r>
              <a:rPr lang="en-US" sz="3600" dirty="0">
                <a:solidFill>
                  <a:srgbClr val="FF0000"/>
                </a:solidFill>
                <a:latin typeface="Garet Bold"/>
                <a:ea typeface="Garet Bold"/>
                <a:cs typeface="Garet Bold"/>
                <a:sym typeface="Garet Bold"/>
              </a:rPr>
              <a:t>Advising</a:t>
            </a:r>
          </a:p>
        </p:txBody>
      </p:sp>
      <p:sp>
        <p:nvSpPr>
          <p:cNvPr id="14" name="Text 3">
            <a:extLst>
              <a:ext uri="{FF2B5EF4-FFF2-40B4-BE49-F238E27FC236}">
                <a16:creationId xmlns:a16="http://schemas.microsoft.com/office/drawing/2014/main" id="{D58876DA-93F6-12F3-86E2-93B482B5050C}"/>
              </a:ext>
            </a:extLst>
          </p:cNvPr>
          <p:cNvSpPr/>
          <p:nvPr/>
        </p:nvSpPr>
        <p:spPr>
          <a:xfrm>
            <a:off x="1713088" y="3300844"/>
            <a:ext cx="252532" cy="315635"/>
          </a:xfrm>
          <a:prstGeom prst="rect">
            <a:avLst/>
          </a:prstGeom>
          <a:noFill/>
          <a:ln/>
        </p:spPr>
        <p:txBody>
          <a:bodyPr wrap="none" lIns="0" tIns="0" rIns="0" bIns="0" rtlCol="0" anchor="t"/>
          <a:lstStyle/>
          <a:p>
            <a:pPr marL="0" indent="0" algn="ctr">
              <a:lnSpc>
                <a:spcPts val="3150"/>
              </a:lnSpc>
              <a:buNone/>
            </a:pPr>
            <a:endParaRPr lang="en-US" sz="1950" dirty="0">
              <a:latin typeface="Montserrat" pitchFamily="2" charset="77"/>
            </a:endParaRPr>
          </a:p>
        </p:txBody>
      </p:sp>
      <p:sp>
        <p:nvSpPr>
          <p:cNvPr id="19" name="Text 7">
            <a:extLst>
              <a:ext uri="{FF2B5EF4-FFF2-40B4-BE49-F238E27FC236}">
                <a16:creationId xmlns:a16="http://schemas.microsoft.com/office/drawing/2014/main" id="{EE5F42AE-AFC6-F252-7586-FF76B3A3D223}"/>
              </a:ext>
            </a:extLst>
          </p:cNvPr>
          <p:cNvSpPr/>
          <p:nvPr/>
        </p:nvSpPr>
        <p:spPr>
          <a:xfrm>
            <a:off x="1713088" y="4264655"/>
            <a:ext cx="252532" cy="315635"/>
          </a:xfrm>
          <a:prstGeom prst="rect">
            <a:avLst/>
          </a:prstGeom>
          <a:noFill/>
          <a:ln/>
        </p:spPr>
        <p:txBody>
          <a:bodyPr wrap="none" lIns="0" tIns="0" rIns="0" bIns="0" rtlCol="0" anchor="t"/>
          <a:lstStyle/>
          <a:p>
            <a:pPr marL="0" indent="0" algn="ctr">
              <a:lnSpc>
                <a:spcPts val="3150"/>
              </a:lnSpc>
              <a:buNone/>
            </a:pPr>
            <a:endParaRPr lang="en-US" sz="1950" dirty="0">
              <a:latin typeface="Montserrat" pitchFamily="2" charset="77"/>
            </a:endParaRPr>
          </a:p>
        </p:txBody>
      </p:sp>
      <p:pic>
        <p:nvPicPr>
          <p:cNvPr id="32" name="Graphic 31">
            <a:extLst>
              <a:ext uri="{FF2B5EF4-FFF2-40B4-BE49-F238E27FC236}">
                <a16:creationId xmlns:a16="http://schemas.microsoft.com/office/drawing/2014/main" id="{8B989D15-32B4-B760-55CC-DBF1527B9B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30428" y="2160949"/>
            <a:ext cx="5433799" cy="3965165"/>
          </a:xfrm>
          <a:prstGeom prst="rect">
            <a:avLst/>
          </a:prstGeom>
        </p:spPr>
      </p:pic>
      <p:sp>
        <p:nvSpPr>
          <p:cNvPr id="16" name="Text 4">
            <a:extLst>
              <a:ext uri="{FF2B5EF4-FFF2-40B4-BE49-F238E27FC236}">
                <a16:creationId xmlns:a16="http://schemas.microsoft.com/office/drawing/2014/main" id="{8078DE22-A6EB-11EC-B973-FD8B6E3CD3D1}"/>
              </a:ext>
            </a:extLst>
          </p:cNvPr>
          <p:cNvSpPr/>
          <p:nvPr/>
        </p:nvSpPr>
        <p:spPr>
          <a:xfrm>
            <a:off x="5508589" y="3163426"/>
            <a:ext cx="1457767" cy="287179"/>
          </a:xfrm>
          <a:prstGeom prst="rect">
            <a:avLst/>
          </a:prstGeom>
          <a:noFill/>
          <a:ln/>
        </p:spPr>
        <p:txBody>
          <a:bodyPr wrap="none" lIns="0" tIns="0" rIns="0" bIns="0" rtlCol="0" anchor="t"/>
          <a:lstStyle/>
          <a:p>
            <a:pPr marL="0" indent="0" algn="l">
              <a:lnSpc>
                <a:spcPts val="2300"/>
              </a:lnSpc>
              <a:buNone/>
            </a:pPr>
            <a:r>
              <a:rPr lang="en-US" sz="1850" b="1" dirty="0">
                <a:solidFill>
                  <a:schemeClr val="bg1"/>
                </a:solidFill>
                <a:latin typeface="Montserrat" pitchFamily="2" charset="77"/>
                <a:ea typeface="Sora Semi Bold" pitchFamily="34" charset="-122"/>
                <a:cs typeface="Sora Semi Bold" pitchFamily="34" charset="-120"/>
              </a:rPr>
              <a:t>High Risk</a:t>
            </a:r>
            <a:endParaRPr lang="en-US" sz="1850" b="1" dirty="0">
              <a:solidFill>
                <a:schemeClr val="bg1"/>
              </a:solidFill>
              <a:latin typeface="Montserrat" pitchFamily="2" charset="77"/>
            </a:endParaRPr>
          </a:p>
        </p:txBody>
      </p:sp>
      <p:sp>
        <p:nvSpPr>
          <p:cNvPr id="17" name="Text 5">
            <a:extLst>
              <a:ext uri="{FF2B5EF4-FFF2-40B4-BE49-F238E27FC236}">
                <a16:creationId xmlns:a16="http://schemas.microsoft.com/office/drawing/2014/main" id="{2C638541-57CA-8AD2-6C44-CDBBE18ED723}"/>
              </a:ext>
            </a:extLst>
          </p:cNvPr>
          <p:cNvSpPr/>
          <p:nvPr/>
        </p:nvSpPr>
        <p:spPr>
          <a:xfrm>
            <a:off x="5234352" y="3470779"/>
            <a:ext cx="2218849" cy="287179"/>
          </a:xfrm>
          <a:prstGeom prst="rect">
            <a:avLst/>
          </a:prstGeom>
          <a:noFill/>
          <a:ln/>
        </p:spPr>
        <p:txBody>
          <a:bodyPr wrap="none" lIns="0" tIns="0" rIns="0" bIns="0" rtlCol="0" anchor="t"/>
          <a:lstStyle/>
          <a:p>
            <a:pPr marL="0" indent="0" algn="l">
              <a:lnSpc>
                <a:spcPts val="2250"/>
              </a:lnSpc>
              <a:buNone/>
            </a:pPr>
            <a:r>
              <a:rPr lang="en-US" sz="1200" dirty="0">
                <a:solidFill>
                  <a:schemeClr val="bg1"/>
                </a:solidFill>
                <a:latin typeface="Montserrat" pitchFamily="2" charset="77"/>
                <a:ea typeface="Sora Light" pitchFamily="34" charset="-122"/>
                <a:cs typeface="Sora Light" pitchFamily="34" charset="-120"/>
              </a:rPr>
              <a:t>One-on-one counseling</a:t>
            </a:r>
            <a:r>
              <a:rPr lang="en-US" sz="1400" dirty="0">
                <a:solidFill>
                  <a:schemeClr val="bg1"/>
                </a:solidFill>
                <a:latin typeface="Montserrat" pitchFamily="2" charset="77"/>
                <a:ea typeface="Sora Light" pitchFamily="34" charset="-122"/>
                <a:cs typeface="Sora Light" pitchFamily="34" charset="-120"/>
              </a:rPr>
              <a:t>.</a:t>
            </a:r>
            <a:endParaRPr lang="en-US" sz="1400" dirty="0">
              <a:solidFill>
                <a:schemeClr val="bg1"/>
              </a:solidFill>
              <a:latin typeface="Montserrat" pitchFamily="2" charset="77"/>
            </a:endParaRPr>
          </a:p>
        </p:txBody>
      </p:sp>
      <p:sp>
        <p:nvSpPr>
          <p:cNvPr id="20" name="Text 8">
            <a:extLst>
              <a:ext uri="{FF2B5EF4-FFF2-40B4-BE49-F238E27FC236}">
                <a16:creationId xmlns:a16="http://schemas.microsoft.com/office/drawing/2014/main" id="{E4A4A5B0-D38D-3880-5851-B945FF7F1390}"/>
              </a:ext>
            </a:extLst>
          </p:cNvPr>
          <p:cNvSpPr/>
          <p:nvPr/>
        </p:nvSpPr>
        <p:spPr>
          <a:xfrm>
            <a:off x="5141087" y="4379253"/>
            <a:ext cx="1882013" cy="287179"/>
          </a:xfrm>
          <a:prstGeom prst="rect">
            <a:avLst/>
          </a:prstGeom>
          <a:noFill/>
          <a:ln/>
        </p:spPr>
        <p:txBody>
          <a:bodyPr wrap="none" lIns="0" tIns="0" rIns="0" bIns="0" rtlCol="0" anchor="t"/>
          <a:lstStyle/>
          <a:p>
            <a:pPr marL="0" indent="0" algn="l">
              <a:lnSpc>
                <a:spcPts val="2300"/>
              </a:lnSpc>
              <a:buNone/>
            </a:pPr>
            <a:r>
              <a:rPr lang="en-US" sz="1850" b="1" dirty="0">
                <a:solidFill>
                  <a:schemeClr val="bg1"/>
                </a:solidFill>
                <a:latin typeface="Montserrat" pitchFamily="2" charset="77"/>
                <a:ea typeface="Sora Semi Bold" pitchFamily="34" charset="-122"/>
                <a:cs typeface="Sora Semi Bold" pitchFamily="34" charset="-120"/>
              </a:rPr>
              <a:t>Moderate Risk</a:t>
            </a:r>
            <a:endParaRPr lang="en-US" sz="1850" b="1" dirty="0">
              <a:solidFill>
                <a:schemeClr val="bg1"/>
              </a:solidFill>
              <a:latin typeface="Montserrat" pitchFamily="2" charset="77"/>
            </a:endParaRPr>
          </a:p>
        </p:txBody>
      </p:sp>
      <p:sp>
        <p:nvSpPr>
          <p:cNvPr id="21" name="Text 9">
            <a:extLst>
              <a:ext uri="{FF2B5EF4-FFF2-40B4-BE49-F238E27FC236}">
                <a16:creationId xmlns:a16="http://schemas.microsoft.com/office/drawing/2014/main" id="{5C488EFF-E2C6-1AA8-93CA-ECF498C3CF99}"/>
              </a:ext>
            </a:extLst>
          </p:cNvPr>
          <p:cNvSpPr/>
          <p:nvPr/>
        </p:nvSpPr>
        <p:spPr>
          <a:xfrm>
            <a:off x="4617408" y="4686606"/>
            <a:ext cx="3115193" cy="282259"/>
          </a:xfrm>
          <a:prstGeom prst="rect">
            <a:avLst/>
          </a:prstGeom>
          <a:noFill/>
          <a:ln/>
        </p:spPr>
        <p:txBody>
          <a:bodyPr wrap="none" lIns="0" tIns="0" rIns="0" bIns="0" rtlCol="0" anchor="t"/>
          <a:lstStyle/>
          <a:p>
            <a:pPr marL="0" indent="0" algn="l">
              <a:lnSpc>
                <a:spcPts val="2250"/>
              </a:lnSpc>
              <a:buNone/>
            </a:pPr>
            <a:r>
              <a:rPr lang="en-US" sz="1200" dirty="0">
                <a:solidFill>
                  <a:schemeClr val="bg1"/>
                </a:solidFill>
                <a:latin typeface="Montserrat" pitchFamily="2" charset="77"/>
                <a:ea typeface="Sora Light" pitchFamily="34" charset="-122"/>
                <a:cs typeface="Sora Light" pitchFamily="34" charset="-120"/>
              </a:rPr>
              <a:t>Peer tutoring and automated check-ins.</a:t>
            </a:r>
            <a:endParaRPr lang="en-US" sz="1200" dirty="0">
              <a:solidFill>
                <a:schemeClr val="bg1"/>
              </a:solidFill>
              <a:latin typeface="Montserrat" pitchFamily="2" charset="77"/>
            </a:endParaRPr>
          </a:p>
        </p:txBody>
      </p:sp>
      <p:sp>
        <p:nvSpPr>
          <p:cNvPr id="26" name="Text 12">
            <a:extLst>
              <a:ext uri="{FF2B5EF4-FFF2-40B4-BE49-F238E27FC236}">
                <a16:creationId xmlns:a16="http://schemas.microsoft.com/office/drawing/2014/main" id="{720B4743-FC7B-73FD-D955-02940374605F}"/>
              </a:ext>
            </a:extLst>
          </p:cNvPr>
          <p:cNvSpPr/>
          <p:nvPr/>
        </p:nvSpPr>
        <p:spPr>
          <a:xfrm>
            <a:off x="5559389" y="5450150"/>
            <a:ext cx="1079364" cy="282259"/>
          </a:xfrm>
          <a:prstGeom prst="rect">
            <a:avLst/>
          </a:prstGeom>
          <a:noFill/>
          <a:ln/>
        </p:spPr>
        <p:txBody>
          <a:bodyPr wrap="none" lIns="0" tIns="0" rIns="0" bIns="0" rtlCol="0" anchor="t"/>
          <a:lstStyle/>
          <a:p>
            <a:pPr marL="0" indent="0" algn="l">
              <a:lnSpc>
                <a:spcPts val="2300"/>
              </a:lnSpc>
              <a:buNone/>
            </a:pPr>
            <a:r>
              <a:rPr lang="en-US" sz="1850" b="1" dirty="0">
                <a:solidFill>
                  <a:schemeClr val="bg1"/>
                </a:solidFill>
                <a:latin typeface="Montserrat" pitchFamily="2" charset="77"/>
                <a:ea typeface="Sora Semi Bold" pitchFamily="34" charset="-122"/>
                <a:cs typeface="Sora Semi Bold" pitchFamily="34" charset="-120"/>
              </a:rPr>
              <a:t>Low Risk</a:t>
            </a:r>
            <a:endParaRPr lang="en-US" sz="1850" b="1" dirty="0">
              <a:solidFill>
                <a:schemeClr val="bg1"/>
              </a:solidFill>
              <a:latin typeface="Montserrat" pitchFamily="2" charset="77"/>
            </a:endParaRPr>
          </a:p>
        </p:txBody>
      </p:sp>
      <p:sp>
        <p:nvSpPr>
          <p:cNvPr id="27" name="Text 13">
            <a:extLst>
              <a:ext uri="{FF2B5EF4-FFF2-40B4-BE49-F238E27FC236}">
                <a16:creationId xmlns:a16="http://schemas.microsoft.com/office/drawing/2014/main" id="{452E2189-F28B-2DD8-3F2A-69E0763A38ED}"/>
              </a:ext>
            </a:extLst>
          </p:cNvPr>
          <p:cNvSpPr/>
          <p:nvPr/>
        </p:nvSpPr>
        <p:spPr>
          <a:xfrm>
            <a:off x="4978324" y="5738181"/>
            <a:ext cx="2588538" cy="287179"/>
          </a:xfrm>
          <a:prstGeom prst="rect">
            <a:avLst/>
          </a:prstGeom>
          <a:noFill/>
          <a:ln/>
        </p:spPr>
        <p:txBody>
          <a:bodyPr wrap="none" lIns="0" tIns="0" rIns="0" bIns="0" rtlCol="0" anchor="t"/>
          <a:lstStyle/>
          <a:p>
            <a:pPr marL="0" indent="0" algn="l">
              <a:lnSpc>
                <a:spcPts val="2250"/>
              </a:lnSpc>
              <a:buNone/>
            </a:pPr>
            <a:r>
              <a:rPr lang="en-US" sz="1200" dirty="0">
                <a:solidFill>
                  <a:schemeClr val="bg1"/>
                </a:solidFill>
                <a:latin typeface="Montserrat" pitchFamily="2" charset="77"/>
                <a:ea typeface="Sora Light" pitchFamily="34" charset="-122"/>
                <a:cs typeface="Sora Light" pitchFamily="34" charset="-120"/>
              </a:rPr>
              <a:t>Standard academic tracking.</a:t>
            </a:r>
            <a:endParaRPr lang="en-US" sz="1200" dirty="0">
              <a:solidFill>
                <a:schemeClr val="bg1"/>
              </a:solidFill>
              <a:latin typeface="Montserrat" pitchFamily="2" charset="77"/>
            </a:endParaRPr>
          </a:p>
        </p:txBody>
      </p:sp>
    </p:spTree>
    <p:extLst>
      <p:ext uri="{BB962C8B-B14F-4D97-AF65-F5344CB8AC3E}">
        <p14:creationId xmlns:p14="http://schemas.microsoft.com/office/powerpoint/2010/main" val="2983043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F9659-D929-2820-676C-DEA13A65B32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A7B4F85-197A-CB97-8CBC-6D93659B302B}"/>
              </a:ext>
            </a:extLst>
          </p:cNvPr>
          <p:cNvGrpSpPr/>
          <p:nvPr/>
        </p:nvGrpSpPr>
        <p:grpSpPr>
          <a:xfrm>
            <a:off x="0" y="0"/>
            <a:ext cx="12192000" cy="6858000"/>
            <a:chOff x="0" y="0"/>
            <a:chExt cx="24384000" cy="13716000"/>
          </a:xfrm>
        </p:grpSpPr>
        <p:pic>
          <p:nvPicPr>
            <p:cNvPr id="3" name="Picture 3">
              <a:extLst>
                <a:ext uri="{FF2B5EF4-FFF2-40B4-BE49-F238E27FC236}">
                  <a16:creationId xmlns:a16="http://schemas.microsoft.com/office/drawing/2014/main" id="{789B8D47-0E4B-F56C-6E08-9AD5D1599B8D}"/>
                </a:ext>
              </a:extLst>
            </p:cNvPr>
            <p:cNvPicPr>
              <a:picLocks noChangeAspect="1"/>
            </p:cNvPicPr>
            <p:nvPr/>
          </p:nvPicPr>
          <p:blipFill>
            <a:blip r:embed="rId3"/>
            <a:srcRect l="10000" r="10000"/>
            <a:stretch>
              <a:fillRect/>
            </a:stretch>
          </p:blipFill>
          <p:spPr>
            <a:xfrm>
              <a:off x="0" y="0"/>
              <a:ext cx="24384000" cy="13716000"/>
            </a:xfrm>
            <a:prstGeom prst="rect">
              <a:avLst/>
            </a:prstGeom>
          </p:spPr>
        </p:pic>
      </p:grpSp>
      <p:sp>
        <p:nvSpPr>
          <p:cNvPr id="4" name="Freeform 4">
            <a:extLst>
              <a:ext uri="{FF2B5EF4-FFF2-40B4-BE49-F238E27FC236}">
                <a16:creationId xmlns:a16="http://schemas.microsoft.com/office/drawing/2014/main" id="{E89188AA-3238-ACDA-51F5-D7BB0B425F3E}"/>
              </a:ext>
            </a:extLst>
          </p:cNvPr>
          <p:cNvSpPr/>
          <p:nvPr/>
        </p:nvSpPr>
        <p:spPr>
          <a:xfrm>
            <a:off x="938506" y="196950"/>
            <a:ext cx="2110507" cy="2251207"/>
          </a:xfrm>
          <a:custGeom>
            <a:avLst/>
            <a:gdLst/>
            <a:ahLst/>
            <a:cxnLst/>
            <a:rect l="l" t="t" r="r" b="b"/>
            <a:pathLst>
              <a:path w="3165760" h="3376811">
                <a:moveTo>
                  <a:pt x="0" y="0"/>
                </a:moveTo>
                <a:lnTo>
                  <a:pt x="3165760" y="0"/>
                </a:lnTo>
                <a:lnTo>
                  <a:pt x="3165760" y="3376811"/>
                </a:lnTo>
                <a:lnTo>
                  <a:pt x="0" y="33768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5" name="Freeform 5">
            <a:extLst>
              <a:ext uri="{FF2B5EF4-FFF2-40B4-BE49-F238E27FC236}">
                <a16:creationId xmlns:a16="http://schemas.microsoft.com/office/drawing/2014/main" id="{3227058F-132F-8806-F0B0-25CBCE74C51D}"/>
              </a:ext>
            </a:extLst>
          </p:cNvPr>
          <p:cNvSpPr/>
          <p:nvPr/>
        </p:nvSpPr>
        <p:spPr>
          <a:xfrm>
            <a:off x="8968653" y="3423853"/>
            <a:ext cx="4687999" cy="5000532"/>
          </a:xfrm>
          <a:custGeom>
            <a:avLst/>
            <a:gdLst/>
            <a:ahLst/>
            <a:cxnLst/>
            <a:rect l="l" t="t" r="r" b="b"/>
            <a:pathLst>
              <a:path w="7031998" h="7500798">
                <a:moveTo>
                  <a:pt x="0" y="0"/>
                </a:moveTo>
                <a:lnTo>
                  <a:pt x="7031999" y="0"/>
                </a:lnTo>
                <a:lnTo>
                  <a:pt x="7031999" y="7500798"/>
                </a:lnTo>
                <a:lnTo>
                  <a:pt x="0" y="75007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grpSp>
        <p:nvGrpSpPr>
          <p:cNvPr id="6" name="Group 6">
            <a:extLst>
              <a:ext uri="{FF2B5EF4-FFF2-40B4-BE49-F238E27FC236}">
                <a16:creationId xmlns:a16="http://schemas.microsoft.com/office/drawing/2014/main" id="{903807FC-B4D8-7B55-BF07-778076692DEE}"/>
              </a:ext>
            </a:extLst>
          </p:cNvPr>
          <p:cNvGrpSpPr/>
          <p:nvPr/>
        </p:nvGrpSpPr>
        <p:grpSpPr>
          <a:xfrm>
            <a:off x="1268875" y="959902"/>
            <a:ext cx="9654249" cy="5184116"/>
            <a:chOff x="0" y="0"/>
            <a:chExt cx="3814025" cy="2048046"/>
          </a:xfrm>
        </p:grpSpPr>
        <p:sp>
          <p:nvSpPr>
            <p:cNvPr id="7" name="Freeform 7">
              <a:extLst>
                <a:ext uri="{FF2B5EF4-FFF2-40B4-BE49-F238E27FC236}">
                  <a16:creationId xmlns:a16="http://schemas.microsoft.com/office/drawing/2014/main" id="{DE32CF0A-4B3B-6674-ADC7-D4D4364BE71E}"/>
                </a:ext>
              </a:extLst>
            </p:cNvPr>
            <p:cNvSpPr/>
            <p:nvPr/>
          </p:nvSpPr>
          <p:spPr>
            <a:xfrm>
              <a:off x="0" y="0"/>
              <a:ext cx="3814025" cy="2048046"/>
            </a:xfrm>
            <a:custGeom>
              <a:avLst/>
              <a:gdLst/>
              <a:ahLst/>
              <a:cxnLst/>
              <a:rect l="l" t="t" r="r" b="b"/>
              <a:pathLst>
                <a:path w="3814025" h="2048046">
                  <a:moveTo>
                    <a:pt x="0" y="0"/>
                  </a:moveTo>
                  <a:lnTo>
                    <a:pt x="3814025" y="0"/>
                  </a:lnTo>
                  <a:lnTo>
                    <a:pt x="3814025" y="2048046"/>
                  </a:lnTo>
                  <a:lnTo>
                    <a:pt x="0" y="2048046"/>
                  </a:lnTo>
                  <a:close/>
                </a:path>
              </a:pathLst>
            </a:custGeom>
            <a:solidFill>
              <a:srgbClr val="FFFFFF"/>
            </a:solidFill>
          </p:spPr>
          <p:txBody>
            <a:bodyPr/>
            <a:lstStyle/>
            <a:p>
              <a:endParaRPr lang="en-US" sz="1200"/>
            </a:p>
          </p:txBody>
        </p:sp>
        <p:sp>
          <p:nvSpPr>
            <p:cNvPr id="8" name="TextBox 8">
              <a:extLst>
                <a:ext uri="{FF2B5EF4-FFF2-40B4-BE49-F238E27FC236}">
                  <a16:creationId xmlns:a16="http://schemas.microsoft.com/office/drawing/2014/main" id="{A4A4339B-12AC-D2FA-F921-877C280F34D8}"/>
                </a:ext>
              </a:extLst>
            </p:cNvPr>
            <p:cNvSpPr txBox="1"/>
            <p:nvPr/>
          </p:nvSpPr>
          <p:spPr>
            <a:xfrm>
              <a:off x="0" y="-47625"/>
              <a:ext cx="3814025" cy="2095671"/>
            </a:xfrm>
            <a:prstGeom prst="rect">
              <a:avLst/>
            </a:prstGeom>
          </p:spPr>
          <p:txBody>
            <a:bodyPr lIns="33867" tIns="33867" rIns="33867" bIns="33867" rtlCol="0" anchor="ctr"/>
            <a:lstStyle/>
            <a:p>
              <a:pPr algn="ctr">
                <a:lnSpc>
                  <a:spcPts val="2227"/>
                </a:lnSpc>
              </a:pPr>
              <a:endParaRPr sz="1200"/>
            </a:p>
          </p:txBody>
        </p:sp>
      </p:grpSp>
      <p:sp>
        <p:nvSpPr>
          <p:cNvPr id="15" name="TextBox 15">
            <a:extLst>
              <a:ext uri="{FF2B5EF4-FFF2-40B4-BE49-F238E27FC236}">
                <a16:creationId xmlns:a16="http://schemas.microsoft.com/office/drawing/2014/main" id="{298BC0C0-5D0E-4918-97E5-5357F5FA7547}"/>
              </a:ext>
            </a:extLst>
          </p:cNvPr>
          <p:cNvSpPr txBox="1"/>
          <p:nvPr/>
        </p:nvSpPr>
        <p:spPr>
          <a:xfrm>
            <a:off x="1672558" y="1456840"/>
            <a:ext cx="8614442" cy="583558"/>
          </a:xfrm>
          <a:prstGeom prst="rect">
            <a:avLst/>
          </a:prstGeom>
        </p:spPr>
        <p:txBody>
          <a:bodyPr wrap="square" lIns="0" tIns="0" rIns="0" bIns="0" rtlCol="0" anchor="t">
            <a:spAutoFit/>
          </a:bodyPr>
          <a:lstStyle/>
          <a:p>
            <a:pPr>
              <a:lnSpc>
                <a:spcPts val="4822"/>
              </a:lnSpc>
              <a:spcBef>
                <a:spcPct val="0"/>
              </a:spcBef>
            </a:pPr>
            <a:r>
              <a:rPr lang="en-US" sz="3600" b="1" dirty="0">
                <a:solidFill>
                  <a:srgbClr val="5A78FF"/>
                </a:solidFill>
                <a:latin typeface="Garet Bold"/>
                <a:ea typeface="Garet Bold"/>
                <a:cs typeface="Garet Bold"/>
                <a:sym typeface="Garet Bold"/>
              </a:rPr>
              <a:t>Ethical AI &amp; </a:t>
            </a:r>
            <a:r>
              <a:rPr lang="en-US" sz="3600" dirty="0">
                <a:solidFill>
                  <a:srgbClr val="FF0000"/>
                </a:solidFill>
                <a:latin typeface="Garet Bold"/>
                <a:ea typeface="Garet Bold"/>
                <a:cs typeface="Garet Bold"/>
                <a:sym typeface="Garet Bold"/>
              </a:rPr>
              <a:t>Risk Management</a:t>
            </a:r>
          </a:p>
        </p:txBody>
      </p:sp>
      <p:sp>
        <p:nvSpPr>
          <p:cNvPr id="10" name="Shape 1">
            <a:extLst>
              <a:ext uri="{FF2B5EF4-FFF2-40B4-BE49-F238E27FC236}">
                <a16:creationId xmlns:a16="http://schemas.microsoft.com/office/drawing/2014/main" id="{B8791A68-1557-290B-D847-BB0DB8EBA1BA}"/>
              </a:ext>
            </a:extLst>
          </p:cNvPr>
          <p:cNvSpPr/>
          <p:nvPr/>
        </p:nvSpPr>
        <p:spPr>
          <a:xfrm>
            <a:off x="1619375" y="2634478"/>
            <a:ext cx="2854649" cy="2314929"/>
          </a:xfrm>
          <a:prstGeom prst="roundRect">
            <a:avLst>
              <a:gd name="adj" fmla="val 8742"/>
            </a:avLst>
          </a:prstGeom>
          <a:solidFill>
            <a:srgbClr val="FFFFFF"/>
          </a:solidFill>
          <a:ln w="30480">
            <a:solidFill>
              <a:srgbClr val="DFB8BC"/>
            </a:solidFill>
            <a:prstDash val="solid"/>
          </a:ln>
        </p:spPr>
        <p:txBody>
          <a:bodyPr/>
          <a:lstStyle/>
          <a:p>
            <a:endParaRPr lang="en-US"/>
          </a:p>
        </p:txBody>
      </p:sp>
      <p:sp>
        <p:nvSpPr>
          <p:cNvPr id="11" name="Shape 2">
            <a:extLst>
              <a:ext uri="{FF2B5EF4-FFF2-40B4-BE49-F238E27FC236}">
                <a16:creationId xmlns:a16="http://schemas.microsoft.com/office/drawing/2014/main" id="{10BA0BE5-E564-0FCC-944E-9620DBE411C4}"/>
              </a:ext>
            </a:extLst>
          </p:cNvPr>
          <p:cNvSpPr/>
          <p:nvPr/>
        </p:nvSpPr>
        <p:spPr>
          <a:xfrm>
            <a:off x="1497456" y="2580051"/>
            <a:ext cx="115755" cy="2354743"/>
          </a:xfrm>
          <a:prstGeom prst="roundRect">
            <a:avLst>
              <a:gd name="adj" fmla="val 74638"/>
            </a:avLst>
          </a:prstGeom>
          <a:solidFill>
            <a:srgbClr val="DA1B2E"/>
          </a:solidFill>
          <a:ln/>
        </p:spPr>
        <p:txBody>
          <a:bodyPr/>
          <a:lstStyle/>
          <a:p>
            <a:endParaRPr lang="en-US"/>
          </a:p>
        </p:txBody>
      </p:sp>
      <p:sp>
        <p:nvSpPr>
          <p:cNvPr id="12" name="Text 3">
            <a:extLst>
              <a:ext uri="{FF2B5EF4-FFF2-40B4-BE49-F238E27FC236}">
                <a16:creationId xmlns:a16="http://schemas.microsoft.com/office/drawing/2014/main" id="{A5600052-769E-5B2D-FEDA-95A855FCDC16}"/>
              </a:ext>
            </a:extLst>
          </p:cNvPr>
          <p:cNvSpPr/>
          <p:nvPr/>
        </p:nvSpPr>
        <p:spPr>
          <a:xfrm>
            <a:off x="1751754" y="3292423"/>
            <a:ext cx="2607316" cy="243314"/>
          </a:xfrm>
          <a:prstGeom prst="rect">
            <a:avLst/>
          </a:prstGeom>
          <a:noFill/>
          <a:ln/>
        </p:spPr>
        <p:txBody>
          <a:bodyPr wrap="none" lIns="0" tIns="0" rIns="0" bIns="0" rtlCol="0" anchor="t"/>
          <a:lstStyle/>
          <a:p>
            <a:pPr marL="0" indent="0" algn="l">
              <a:lnSpc>
                <a:spcPts val="2800"/>
              </a:lnSpc>
              <a:buNone/>
            </a:pPr>
            <a:r>
              <a:rPr lang="en-US" sz="2200" b="1" dirty="0">
                <a:solidFill>
                  <a:srgbClr val="3B3535"/>
                </a:solidFill>
                <a:latin typeface="Montserrat" pitchFamily="2" charset="77"/>
                <a:cs typeface="Sora Semi Bold" pitchFamily="34" charset="-120"/>
              </a:rPr>
              <a:t>Bias Auditing</a:t>
            </a:r>
            <a:endParaRPr lang="en-US" sz="2200" b="1" dirty="0">
              <a:latin typeface="Montserrat" pitchFamily="2" charset="77"/>
            </a:endParaRPr>
          </a:p>
        </p:txBody>
      </p:sp>
      <p:sp>
        <p:nvSpPr>
          <p:cNvPr id="13" name="Text 4">
            <a:extLst>
              <a:ext uri="{FF2B5EF4-FFF2-40B4-BE49-F238E27FC236}">
                <a16:creationId xmlns:a16="http://schemas.microsoft.com/office/drawing/2014/main" id="{7B01CA79-2F28-38E5-E7F2-05CDAC7A3743}"/>
              </a:ext>
            </a:extLst>
          </p:cNvPr>
          <p:cNvSpPr/>
          <p:nvPr/>
        </p:nvSpPr>
        <p:spPr>
          <a:xfrm>
            <a:off x="1748826" y="3559218"/>
            <a:ext cx="2554292" cy="1337474"/>
          </a:xfrm>
          <a:prstGeom prst="rect">
            <a:avLst/>
          </a:prstGeom>
          <a:noFill/>
          <a:ln/>
        </p:spPr>
        <p:txBody>
          <a:bodyPr wrap="square" lIns="0" tIns="0" rIns="0" bIns="0" rtlCol="0" anchor="t"/>
          <a:lstStyle/>
          <a:p>
            <a:pPr marL="0" indent="0" algn="l">
              <a:lnSpc>
                <a:spcPts val="2700"/>
              </a:lnSpc>
              <a:buNone/>
            </a:pPr>
            <a:r>
              <a:rPr lang="en-US" sz="1400" dirty="0">
                <a:solidFill>
                  <a:srgbClr val="3B3535"/>
                </a:solidFill>
                <a:latin typeface="Montserrat" pitchFamily="2" charset="77"/>
                <a:ea typeface="Sora Light" pitchFamily="34" charset="-122"/>
                <a:cs typeface="Sora Light" pitchFamily="34" charset="-120"/>
              </a:rPr>
              <a:t>We conducted a fairness audit specially looking at Gender</a:t>
            </a:r>
            <a:endParaRPr lang="en-US" sz="1400" dirty="0">
              <a:latin typeface="Montserrat" pitchFamily="2" charset="77"/>
            </a:endParaRPr>
          </a:p>
        </p:txBody>
      </p:sp>
      <p:sp>
        <p:nvSpPr>
          <p:cNvPr id="29" name="Shape 1">
            <a:extLst>
              <a:ext uri="{FF2B5EF4-FFF2-40B4-BE49-F238E27FC236}">
                <a16:creationId xmlns:a16="http://schemas.microsoft.com/office/drawing/2014/main" id="{B0F48EA4-50C9-B7B8-D284-F3D8E8EE1BC2}"/>
              </a:ext>
            </a:extLst>
          </p:cNvPr>
          <p:cNvSpPr/>
          <p:nvPr/>
        </p:nvSpPr>
        <p:spPr>
          <a:xfrm>
            <a:off x="4750546" y="2618814"/>
            <a:ext cx="2854649" cy="2314929"/>
          </a:xfrm>
          <a:prstGeom prst="roundRect">
            <a:avLst>
              <a:gd name="adj" fmla="val 8742"/>
            </a:avLst>
          </a:prstGeom>
          <a:solidFill>
            <a:srgbClr val="FFFFFF"/>
          </a:solidFill>
          <a:ln w="30480">
            <a:solidFill>
              <a:schemeClr val="accent1"/>
            </a:solidFill>
            <a:prstDash val="solid"/>
          </a:ln>
        </p:spPr>
        <p:txBody>
          <a:bodyPr/>
          <a:lstStyle/>
          <a:p>
            <a:endParaRPr lang="en-US"/>
          </a:p>
        </p:txBody>
      </p:sp>
      <p:sp>
        <p:nvSpPr>
          <p:cNvPr id="30" name="Shape 2">
            <a:extLst>
              <a:ext uri="{FF2B5EF4-FFF2-40B4-BE49-F238E27FC236}">
                <a16:creationId xmlns:a16="http://schemas.microsoft.com/office/drawing/2014/main" id="{F1999C5F-A69F-1CCD-F8A7-BCC0ADC3FE1F}"/>
              </a:ext>
            </a:extLst>
          </p:cNvPr>
          <p:cNvSpPr/>
          <p:nvPr/>
        </p:nvSpPr>
        <p:spPr>
          <a:xfrm>
            <a:off x="4621658" y="2569165"/>
            <a:ext cx="115755" cy="2354743"/>
          </a:xfrm>
          <a:prstGeom prst="roundRect">
            <a:avLst>
              <a:gd name="adj" fmla="val 74638"/>
            </a:avLst>
          </a:prstGeom>
          <a:solidFill>
            <a:schemeClr val="accent1"/>
          </a:solidFill>
          <a:ln/>
        </p:spPr>
        <p:txBody>
          <a:bodyPr/>
          <a:lstStyle/>
          <a:p>
            <a:endParaRPr lang="en-US"/>
          </a:p>
        </p:txBody>
      </p:sp>
      <p:sp>
        <p:nvSpPr>
          <p:cNvPr id="31" name="Text 3">
            <a:extLst>
              <a:ext uri="{FF2B5EF4-FFF2-40B4-BE49-F238E27FC236}">
                <a16:creationId xmlns:a16="http://schemas.microsoft.com/office/drawing/2014/main" id="{F6EF4204-20E2-BC8A-03E6-BD3FC2568E31}"/>
              </a:ext>
            </a:extLst>
          </p:cNvPr>
          <p:cNvSpPr/>
          <p:nvPr/>
        </p:nvSpPr>
        <p:spPr>
          <a:xfrm>
            <a:off x="4875157" y="3286956"/>
            <a:ext cx="2552164" cy="271451"/>
          </a:xfrm>
          <a:prstGeom prst="rect">
            <a:avLst/>
          </a:prstGeom>
          <a:noFill/>
          <a:ln/>
        </p:spPr>
        <p:txBody>
          <a:bodyPr wrap="none" lIns="0" tIns="0" rIns="0" bIns="0" rtlCol="0" anchor="t"/>
          <a:lstStyle/>
          <a:p>
            <a:pPr marL="0" indent="0" algn="l">
              <a:lnSpc>
                <a:spcPts val="2800"/>
              </a:lnSpc>
              <a:buNone/>
            </a:pPr>
            <a:r>
              <a:rPr lang="en-US" sz="2200" b="1" dirty="0">
                <a:solidFill>
                  <a:srgbClr val="3B3535"/>
                </a:solidFill>
                <a:latin typeface="Montserrat" pitchFamily="2" charset="77"/>
                <a:ea typeface="Sora Semi Bold" pitchFamily="34" charset="-122"/>
                <a:cs typeface="Sora Semi Bold" pitchFamily="34" charset="-120"/>
              </a:rPr>
              <a:t>Mitigation</a:t>
            </a:r>
            <a:endParaRPr lang="en-US" sz="2200" b="1" dirty="0">
              <a:latin typeface="Montserrat" pitchFamily="2" charset="77"/>
            </a:endParaRPr>
          </a:p>
        </p:txBody>
      </p:sp>
      <p:sp>
        <p:nvSpPr>
          <p:cNvPr id="32" name="Text 4">
            <a:extLst>
              <a:ext uri="{FF2B5EF4-FFF2-40B4-BE49-F238E27FC236}">
                <a16:creationId xmlns:a16="http://schemas.microsoft.com/office/drawing/2014/main" id="{32ED8932-FA3F-E7E6-6606-4CBCDE285928}"/>
              </a:ext>
            </a:extLst>
          </p:cNvPr>
          <p:cNvSpPr/>
          <p:nvPr/>
        </p:nvSpPr>
        <p:spPr>
          <a:xfrm>
            <a:off x="4889425" y="3543402"/>
            <a:ext cx="2554292" cy="1445576"/>
          </a:xfrm>
          <a:prstGeom prst="rect">
            <a:avLst/>
          </a:prstGeom>
          <a:noFill/>
          <a:ln/>
        </p:spPr>
        <p:txBody>
          <a:bodyPr wrap="square" lIns="0" tIns="0" rIns="0" bIns="0" rtlCol="0" anchor="t"/>
          <a:lstStyle/>
          <a:p>
            <a:pPr marL="0" indent="0" algn="l">
              <a:lnSpc>
                <a:spcPts val="2700"/>
              </a:lnSpc>
              <a:buNone/>
            </a:pPr>
            <a:r>
              <a:rPr lang="en-US" sz="1400" dirty="0">
                <a:solidFill>
                  <a:srgbClr val="3B3535"/>
                </a:solidFill>
                <a:latin typeface="Montserrat" pitchFamily="2" charset="77"/>
                <a:ea typeface="Sora Light" pitchFamily="34" charset="-122"/>
                <a:cs typeface="Sora Light" pitchFamily="34" charset="-120"/>
              </a:rPr>
              <a:t>Strategies like “Reweighting” were tested to ensure fair access to support </a:t>
            </a:r>
            <a:endParaRPr lang="en-US" sz="1400" dirty="0">
              <a:latin typeface="Montserrat" pitchFamily="2" charset="77"/>
            </a:endParaRPr>
          </a:p>
        </p:txBody>
      </p:sp>
      <p:sp>
        <p:nvSpPr>
          <p:cNvPr id="40" name="Shape 1">
            <a:extLst>
              <a:ext uri="{FF2B5EF4-FFF2-40B4-BE49-F238E27FC236}">
                <a16:creationId xmlns:a16="http://schemas.microsoft.com/office/drawing/2014/main" id="{C82EEB3D-518F-F682-C0DF-F2ADEDA7C32F}"/>
              </a:ext>
            </a:extLst>
          </p:cNvPr>
          <p:cNvSpPr/>
          <p:nvPr/>
        </p:nvSpPr>
        <p:spPr>
          <a:xfrm>
            <a:off x="7867783" y="2574606"/>
            <a:ext cx="2854649" cy="2354744"/>
          </a:xfrm>
          <a:prstGeom prst="roundRect">
            <a:avLst>
              <a:gd name="adj" fmla="val 8742"/>
            </a:avLst>
          </a:prstGeom>
          <a:solidFill>
            <a:srgbClr val="FFFFFF"/>
          </a:solidFill>
          <a:ln w="30480">
            <a:solidFill>
              <a:schemeClr val="accent3"/>
            </a:solidFill>
            <a:prstDash val="solid"/>
          </a:ln>
        </p:spPr>
        <p:txBody>
          <a:bodyPr/>
          <a:lstStyle/>
          <a:p>
            <a:endParaRPr lang="en-US"/>
          </a:p>
        </p:txBody>
      </p:sp>
      <p:sp>
        <p:nvSpPr>
          <p:cNvPr id="41" name="Shape 2">
            <a:extLst>
              <a:ext uri="{FF2B5EF4-FFF2-40B4-BE49-F238E27FC236}">
                <a16:creationId xmlns:a16="http://schemas.microsoft.com/office/drawing/2014/main" id="{2FCF2802-6E99-D3FE-DBBE-D1D8D496F73A}"/>
              </a:ext>
            </a:extLst>
          </p:cNvPr>
          <p:cNvSpPr/>
          <p:nvPr/>
        </p:nvSpPr>
        <p:spPr>
          <a:xfrm>
            <a:off x="7745864" y="2574608"/>
            <a:ext cx="115755" cy="2354743"/>
          </a:xfrm>
          <a:prstGeom prst="roundRect">
            <a:avLst>
              <a:gd name="adj" fmla="val 74638"/>
            </a:avLst>
          </a:prstGeom>
          <a:solidFill>
            <a:schemeClr val="accent3"/>
          </a:solidFill>
          <a:ln/>
        </p:spPr>
        <p:txBody>
          <a:bodyPr/>
          <a:lstStyle/>
          <a:p>
            <a:endParaRPr lang="en-US"/>
          </a:p>
        </p:txBody>
      </p:sp>
      <p:sp>
        <p:nvSpPr>
          <p:cNvPr id="42" name="Text 3">
            <a:extLst>
              <a:ext uri="{FF2B5EF4-FFF2-40B4-BE49-F238E27FC236}">
                <a16:creationId xmlns:a16="http://schemas.microsoft.com/office/drawing/2014/main" id="{EFD94106-B16E-270A-B745-ADCBEC3DBCF9}"/>
              </a:ext>
            </a:extLst>
          </p:cNvPr>
          <p:cNvSpPr/>
          <p:nvPr/>
        </p:nvSpPr>
        <p:spPr>
          <a:xfrm>
            <a:off x="7999363" y="3308731"/>
            <a:ext cx="2552164" cy="271451"/>
          </a:xfrm>
          <a:prstGeom prst="rect">
            <a:avLst/>
          </a:prstGeom>
          <a:noFill/>
          <a:ln/>
        </p:spPr>
        <p:txBody>
          <a:bodyPr wrap="none" lIns="0" tIns="0" rIns="0" bIns="0" rtlCol="0" anchor="t"/>
          <a:lstStyle/>
          <a:p>
            <a:pPr marL="0" indent="0" algn="l">
              <a:lnSpc>
                <a:spcPts val="2800"/>
              </a:lnSpc>
              <a:buNone/>
            </a:pPr>
            <a:r>
              <a:rPr lang="en-US" sz="2200" b="1" dirty="0">
                <a:solidFill>
                  <a:srgbClr val="3B3535"/>
                </a:solidFill>
                <a:latin typeface="Montserrat" pitchFamily="2" charset="77"/>
                <a:ea typeface="Sora Semi Bold" pitchFamily="34" charset="-122"/>
                <a:cs typeface="Sora Semi Bold" pitchFamily="34" charset="-120"/>
              </a:rPr>
              <a:t>Transparency</a:t>
            </a:r>
            <a:endParaRPr lang="en-US" sz="2200" b="1" dirty="0">
              <a:latin typeface="Montserrat" pitchFamily="2" charset="77"/>
            </a:endParaRPr>
          </a:p>
        </p:txBody>
      </p:sp>
      <p:sp>
        <p:nvSpPr>
          <p:cNvPr id="43" name="Text 4">
            <a:extLst>
              <a:ext uri="{FF2B5EF4-FFF2-40B4-BE49-F238E27FC236}">
                <a16:creationId xmlns:a16="http://schemas.microsoft.com/office/drawing/2014/main" id="{5810C449-0589-1609-011A-A31FD436387D}"/>
              </a:ext>
            </a:extLst>
          </p:cNvPr>
          <p:cNvSpPr/>
          <p:nvPr/>
        </p:nvSpPr>
        <p:spPr>
          <a:xfrm>
            <a:off x="7997234" y="3562760"/>
            <a:ext cx="2554292" cy="1254171"/>
          </a:xfrm>
          <a:prstGeom prst="rect">
            <a:avLst/>
          </a:prstGeom>
          <a:noFill/>
          <a:ln/>
        </p:spPr>
        <p:txBody>
          <a:bodyPr wrap="square" lIns="0" tIns="0" rIns="0" bIns="0" rtlCol="0" anchor="t"/>
          <a:lstStyle/>
          <a:p>
            <a:pPr marL="0" indent="0" algn="l">
              <a:lnSpc>
                <a:spcPts val="2700"/>
              </a:lnSpc>
              <a:buNone/>
            </a:pPr>
            <a:r>
              <a:rPr lang="en-US" sz="1400" dirty="0">
                <a:solidFill>
                  <a:srgbClr val="3B3535"/>
                </a:solidFill>
                <a:latin typeface="Montserrat" pitchFamily="2" charset="77"/>
                <a:ea typeface="Sora Light" pitchFamily="34" charset="-122"/>
                <a:cs typeface="Sora Light" pitchFamily="34" charset="-120"/>
              </a:rPr>
              <a:t>Every prediction is auditable and documented for institutional review</a:t>
            </a:r>
            <a:endParaRPr lang="en-US" sz="1400" dirty="0">
              <a:latin typeface="Montserrat" pitchFamily="2" charset="77"/>
            </a:endParaRPr>
          </a:p>
        </p:txBody>
      </p:sp>
      <p:sp>
        <p:nvSpPr>
          <p:cNvPr id="9" name="Shape 2">
            <a:extLst>
              <a:ext uri="{FF2B5EF4-FFF2-40B4-BE49-F238E27FC236}">
                <a16:creationId xmlns:a16="http://schemas.microsoft.com/office/drawing/2014/main" id="{96AAA65E-5003-569F-E8FB-AD1EDCB748F6}"/>
              </a:ext>
            </a:extLst>
          </p:cNvPr>
          <p:cNvSpPr/>
          <p:nvPr/>
        </p:nvSpPr>
        <p:spPr>
          <a:xfrm>
            <a:off x="2680678" y="2667445"/>
            <a:ext cx="649962" cy="649962"/>
          </a:xfrm>
          <a:prstGeom prst="roundRect">
            <a:avLst>
              <a:gd name="adj" fmla="val 14067108"/>
            </a:avLst>
          </a:prstGeom>
          <a:solidFill>
            <a:srgbClr val="DA1B2E"/>
          </a:solidFill>
          <a:ln/>
        </p:spPr>
        <p:txBody>
          <a:bodyPr/>
          <a:lstStyle/>
          <a:p>
            <a:endParaRPr lang="en-US"/>
          </a:p>
        </p:txBody>
      </p:sp>
      <p:pic>
        <p:nvPicPr>
          <p:cNvPr id="14" name="Image 0" descr="preencoded.png">
            <a:extLst>
              <a:ext uri="{FF2B5EF4-FFF2-40B4-BE49-F238E27FC236}">
                <a16:creationId xmlns:a16="http://schemas.microsoft.com/office/drawing/2014/main" id="{E5931BF4-0743-0808-4777-FB7C29D97A6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59391" y="2846158"/>
            <a:ext cx="292418" cy="292418"/>
          </a:xfrm>
          <a:prstGeom prst="rect">
            <a:avLst/>
          </a:prstGeom>
        </p:spPr>
      </p:pic>
      <p:sp>
        <p:nvSpPr>
          <p:cNvPr id="16" name="Shape 6">
            <a:extLst>
              <a:ext uri="{FF2B5EF4-FFF2-40B4-BE49-F238E27FC236}">
                <a16:creationId xmlns:a16="http://schemas.microsoft.com/office/drawing/2014/main" id="{403132EB-8234-904F-CEBA-E7308B857E9E}"/>
              </a:ext>
            </a:extLst>
          </p:cNvPr>
          <p:cNvSpPr/>
          <p:nvPr/>
        </p:nvSpPr>
        <p:spPr>
          <a:xfrm>
            <a:off x="5899445" y="2651116"/>
            <a:ext cx="649962" cy="649962"/>
          </a:xfrm>
          <a:prstGeom prst="roundRect">
            <a:avLst>
              <a:gd name="adj" fmla="val 14067108"/>
            </a:avLst>
          </a:prstGeom>
          <a:solidFill>
            <a:schemeClr val="accent1"/>
          </a:solidFill>
          <a:ln/>
        </p:spPr>
        <p:txBody>
          <a:bodyPr/>
          <a:lstStyle/>
          <a:p>
            <a:endParaRPr lang="en-US" dirty="0"/>
          </a:p>
        </p:txBody>
      </p:sp>
      <p:pic>
        <p:nvPicPr>
          <p:cNvPr id="17" name="Image 1" descr="preencoded.png">
            <a:extLst>
              <a:ext uri="{FF2B5EF4-FFF2-40B4-BE49-F238E27FC236}">
                <a16:creationId xmlns:a16="http://schemas.microsoft.com/office/drawing/2014/main" id="{9A239C52-4A26-07E6-798D-22A21FC408F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78158" y="2813500"/>
            <a:ext cx="292418" cy="292418"/>
          </a:xfrm>
          <a:prstGeom prst="rect">
            <a:avLst/>
          </a:prstGeom>
        </p:spPr>
      </p:pic>
      <p:sp>
        <p:nvSpPr>
          <p:cNvPr id="18" name="Shape 10">
            <a:extLst>
              <a:ext uri="{FF2B5EF4-FFF2-40B4-BE49-F238E27FC236}">
                <a16:creationId xmlns:a16="http://schemas.microsoft.com/office/drawing/2014/main" id="{CEEEB918-402A-89D6-A1EA-4A3EB7A2CB68}"/>
              </a:ext>
            </a:extLst>
          </p:cNvPr>
          <p:cNvSpPr/>
          <p:nvPr/>
        </p:nvSpPr>
        <p:spPr>
          <a:xfrm>
            <a:off x="8971252" y="2634787"/>
            <a:ext cx="649962" cy="649962"/>
          </a:xfrm>
          <a:prstGeom prst="roundRect">
            <a:avLst>
              <a:gd name="adj" fmla="val 14067108"/>
            </a:avLst>
          </a:prstGeom>
          <a:solidFill>
            <a:schemeClr val="accent3"/>
          </a:solidFill>
          <a:ln/>
        </p:spPr>
        <p:txBody>
          <a:bodyPr/>
          <a:lstStyle/>
          <a:p>
            <a:endParaRPr lang="en-US" dirty="0"/>
          </a:p>
        </p:txBody>
      </p:sp>
      <p:pic>
        <p:nvPicPr>
          <p:cNvPr id="19" name="Image 2" descr="preencoded.png">
            <a:extLst>
              <a:ext uri="{FF2B5EF4-FFF2-40B4-BE49-F238E27FC236}">
                <a16:creationId xmlns:a16="http://schemas.microsoft.com/office/drawing/2014/main" id="{7AD0E8BA-5C6F-509A-CF4E-EE1BCEFE845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149965" y="2813500"/>
            <a:ext cx="292418" cy="292418"/>
          </a:xfrm>
          <a:prstGeom prst="rect">
            <a:avLst/>
          </a:prstGeom>
        </p:spPr>
      </p:pic>
    </p:spTree>
    <p:extLst>
      <p:ext uri="{BB962C8B-B14F-4D97-AF65-F5344CB8AC3E}">
        <p14:creationId xmlns:p14="http://schemas.microsoft.com/office/powerpoint/2010/main" val="1080315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53157-4711-44DE-545E-C314A0A79FC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3802A48-18B4-7E68-CC42-F85C8BDAEA01}"/>
              </a:ext>
            </a:extLst>
          </p:cNvPr>
          <p:cNvGrpSpPr/>
          <p:nvPr/>
        </p:nvGrpSpPr>
        <p:grpSpPr>
          <a:xfrm>
            <a:off x="0" y="0"/>
            <a:ext cx="12192000" cy="6858000"/>
            <a:chOff x="0" y="0"/>
            <a:chExt cx="24384000" cy="13716000"/>
          </a:xfrm>
        </p:grpSpPr>
        <p:pic>
          <p:nvPicPr>
            <p:cNvPr id="3" name="Picture 3">
              <a:extLst>
                <a:ext uri="{FF2B5EF4-FFF2-40B4-BE49-F238E27FC236}">
                  <a16:creationId xmlns:a16="http://schemas.microsoft.com/office/drawing/2014/main" id="{F662F173-FDAF-C962-7080-2B10C9C0D700}"/>
                </a:ext>
              </a:extLst>
            </p:cNvPr>
            <p:cNvPicPr>
              <a:picLocks noChangeAspect="1"/>
            </p:cNvPicPr>
            <p:nvPr/>
          </p:nvPicPr>
          <p:blipFill>
            <a:blip r:embed="rId3"/>
            <a:srcRect l="10000" r="10000"/>
            <a:stretch>
              <a:fillRect/>
            </a:stretch>
          </p:blipFill>
          <p:spPr>
            <a:xfrm>
              <a:off x="0" y="0"/>
              <a:ext cx="24384000" cy="13716000"/>
            </a:xfrm>
            <a:prstGeom prst="rect">
              <a:avLst/>
            </a:prstGeom>
          </p:spPr>
        </p:pic>
      </p:grpSp>
      <p:sp>
        <p:nvSpPr>
          <p:cNvPr id="4" name="Freeform 4">
            <a:extLst>
              <a:ext uri="{FF2B5EF4-FFF2-40B4-BE49-F238E27FC236}">
                <a16:creationId xmlns:a16="http://schemas.microsoft.com/office/drawing/2014/main" id="{7B48D4A6-D563-3D9B-4D53-BB34B8D10FEA}"/>
              </a:ext>
            </a:extLst>
          </p:cNvPr>
          <p:cNvSpPr/>
          <p:nvPr/>
        </p:nvSpPr>
        <p:spPr>
          <a:xfrm>
            <a:off x="938506" y="196950"/>
            <a:ext cx="2110507" cy="2251207"/>
          </a:xfrm>
          <a:custGeom>
            <a:avLst/>
            <a:gdLst/>
            <a:ahLst/>
            <a:cxnLst/>
            <a:rect l="l" t="t" r="r" b="b"/>
            <a:pathLst>
              <a:path w="3165760" h="3376811">
                <a:moveTo>
                  <a:pt x="0" y="0"/>
                </a:moveTo>
                <a:lnTo>
                  <a:pt x="3165760" y="0"/>
                </a:lnTo>
                <a:lnTo>
                  <a:pt x="3165760" y="3376811"/>
                </a:lnTo>
                <a:lnTo>
                  <a:pt x="0" y="33768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5" name="Freeform 5">
            <a:extLst>
              <a:ext uri="{FF2B5EF4-FFF2-40B4-BE49-F238E27FC236}">
                <a16:creationId xmlns:a16="http://schemas.microsoft.com/office/drawing/2014/main" id="{B950EDCD-390B-D1BA-CE68-E8E2A3C9FDB4}"/>
              </a:ext>
            </a:extLst>
          </p:cNvPr>
          <p:cNvSpPr/>
          <p:nvPr/>
        </p:nvSpPr>
        <p:spPr>
          <a:xfrm>
            <a:off x="8968653" y="3423853"/>
            <a:ext cx="4687999" cy="5000532"/>
          </a:xfrm>
          <a:custGeom>
            <a:avLst/>
            <a:gdLst/>
            <a:ahLst/>
            <a:cxnLst/>
            <a:rect l="l" t="t" r="r" b="b"/>
            <a:pathLst>
              <a:path w="7031998" h="7500798">
                <a:moveTo>
                  <a:pt x="0" y="0"/>
                </a:moveTo>
                <a:lnTo>
                  <a:pt x="7031999" y="0"/>
                </a:lnTo>
                <a:lnTo>
                  <a:pt x="7031999" y="7500798"/>
                </a:lnTo>
                <a:lnTo>
                  <a:pt x="0" y="75007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grpSp>
        <p:nvGrpSpPr>
          <p:cNvPr id="6" name="Group 6">
            <a:extLst>
              <a:ext uri="{FF2B5EF4-FFF2-40B4-BE49-F238E27FC236}">
                <a16:creationId xmlns:a16="http://schemas.microsoft.com/office/drawing/2014/main" id="{6A971576-BBAF-9768-31E2-40EBA53316B7}"/>
              </a:ext>
            </a:extLst>
          </p:cNvPr>
          <p:cNvGrpSpPr/>
          <p:nvPr/>
        </p:nvGrpSpPr>
        <p:grpSpPr>
          <a:xfrm>
            <a:off x="1268875" y="959902"/>
            <a:ext cx="9654249" cy="5184116"/>
            <a:chOff x="0" y="0"/>
            <a:chExt cx="3814025" cy="2048046"/>
          </a:xfrm>
        </p:grpSpPr>
        <p:sp>
          <p:nvSpPr>
            <p:cNvPr id="7" name="Freeform 7">
              <a:extLst>
                <a:ext uri="{FF2B5EF4-FFF2-40B4-BE49-F238E27FC236}">
                  <a16:creationId xmlns:a16="http://schemas.microsoft.com/office/drawing/2014/main" id="{063B2C53-E999-55A3-F1EF-ACFBE4CAC8B4}"/>
                </a:ext>
              </a:extLst>
            </p:cNvPr>
            <p:cNvSpPr/>
            <p:nvPr/>
          </p:nvSpPr>
          <p:spPr>
            <a:xfrm>
              <a:off x="0" y="0"/>
              <a:ext cx="3814025" cy="2048046"/>
            </a:xfrm>
            <a:custGeom>
              <a:avLst/>
              <a:gdLst/>
              <a:ahLst/>
              <a:cxnLst/>
              <a:rect l="l" t="t" r="r" b="b"/>
              <a:pathLst>
                <a:path w="3814025" h="2048046">
                  <a:moveTo>
                    <a:pt x="0" y="0"/>
                  </a:moveTo>
                  <a:lnTo>
                    <a:pt x="3814025" y="0"/>
                  </a:lnTo>
                  <a:lnTo>
                    <a:pt x="3814025" y="2048046"/>
                  </a:lnTo>
                  <a:lnTo>
                    <a:pt x="0" y="2048046"/>
                  </a:lnTo>
                  <a:close/>
                </a:path>
              </a:pathLst>
            </a:custGeom>
            <a:solidFill>
              <a:srgbClr val="FFFFFF"/>
            </a:solidFill>
          </p:spPr>
          <p:txBody>
            <a:bodyPr/>
            <a:lstStyle/>
            <a:p>
              <a:endParaRPr lang="en-US" sz="1200"/>
            </a:p>
          </p:txBody>
        </p:sp>
        <p:sp>
          <p:nvSpPr>
            <p:cNvPr id="8" name="TextBox 8">
              <a:extLst>
                <a:ext uri="{FF2B5EF4-FFF2-40B4-BE49-F238E27FC236}">
                  <a16:creationId xmlns:a16="http://schemas.microsoft.com/office/drawing/2014/main" id="{498CE541-4BB4-B084-BFC8-92A11C355549}"/>
                </a:ext>
              </a:extLst>
            </p:cNvPr>
            <p:cNvSpPr txBox="1"/>
            <p:nvPr/>
          </p:nvSpPr>
          <p:spPr>
            <a:xfrm>
              <a:off x="0" y="-47625"/>
              <a:ext cx="3814025" cy="2095671"/>
            </a:xfrm>
            <a:prstGeom prst="rect">
              <a:avLst/>
            </a:prstGeom>
          </p:spPr>
          <p:txBody>
            <a:bodyPr lIns="33867" tIns="33867" rIns="33867" bIns="33867" rtlCol="0" anchor="ctr"/>
            <a:lstStyle/>
            <a:p>
              <a:pPr algn="ctr">
                <a:lnSpc>
                  <a:spcPts val="2227"/>
                </a:lnSpc>
              </a:pPr>
              <a:endParaRPr sz="1200"/>
            </a:p>
          </p:txBody>
        </p:sp>
      </p:grpSp>
      <p:sp>
        <p:nvSpPr>
          <p:cNvPr id="15" name="TextBox 15">
            <a:extLst>
              <a:ext uri="{FF2B5EF4-FFF2-40B4-BE49-F238E27FC236}">
                <a16:creationId xmlns:a16="http://schemas.microsoft.com/office/drawing/2014/main" id="{89876F8A-26AD-FB94-4892-A23461CBFF1A}"/>
              </a:ext>
            </a:extLst>
          </p:cNvPr>
          <p:cNvSpPr txBox="1"/>
          <p:nvPr/>
        </p:nvSpPr>
        <p:spPr>
          <a:xfrm>
            <a:off x="1672558" y="1456840"/>
            <a:ext cx="8614442" cy="583558"/>
          </a:xfrm>
          <a:prstGeom prst="rect">
            <a:avLst/>
          </a:prstGeom>
        </p:spPr>
        <p:txBody>
          <a:bodyPr wrap="square" lIns="0" tIns="0" rIns="0" bIns="0" rtlCol="0" anchor="t">
            <a:spAutoFit/>
          </a:bodyPr>
          <a:lstStyle/>
          <a:p>
            <a:pPr>
              <a:lnSpc>
                <a:spcPts val="4822"/>
              </a:lnSpc>
              <a:spcBef>
                <a:spcPct val="0"/>
              </a:spcBef>
            </a:pPr>
            <a:r>
              <a:rPr lang="en-US" sz="3600" b="1" dirty="0">
                <a:solidFill>
                  <a:srgbClr val="5A78FF"/>
                </a:solidFill>
                <a:latin typeface="Garet Bold"/>
                <a:ea typeface="Garet Bold"/>
                <a:cs typeface="Garet Bold"/>
                <a:sym typeface="Garet Bold"/>
              </a:rPr>
              <a:t>Key Drivers of Dropout </a:t>
            </a:r>
            <a:r>
              <a:rPr lang="en-US" sz="3600" dirty="0">
                <a:solidFill>
                  <a:srgbClr val="5A78FF"/>
                </a:solidFill>
                <a:latin typeface="Garet Bold"/>
                <a:ea typeface="Garet Bold"/>
                <a:cs typeface="Garet Bold"/>
                <a:sym typeface="Garet Bold"/>
              </a:rPr>
              <a:t>(</a:t>
            </a:r>
            <a:r>
              <a:rPr lang="en-US" sz="3600" dirty="0">
                <a:solidFill>
                  <a:srgbClr val="FF0000"/>
                </a:solidFill>
                <a:latin typeface="Garet Bold"/>
                <a:ea typeface="Garet Bold"/>
                <a:cs typeface="Garet Bold"/>
                <a:sym typeface="Garet Bold"/>
              </a:rPr>
              <a:t>What the AI Sees</a:t>
            </a:r>
            <a:r>
              <a:rPr lang="en-US" sz="3600" dirty="0">
                <a:solidFill>
                  <a:srgbClr val="6F86F8"/>
                </a:solidFill>
                <a:latin typeface="Garet Bold"/>
                <a:ea typeface="Garet Bold"/>
                <a:cs typeface="Garet Bold"/>
                <a:sym typeface="Garet Bold"/>
              </a:rPr>
              <a:t>)</a:t>
            </a:r>
          </a:p>
        </p:txBody>
      </p:sp>
      <p:sp>
        <p:nvSpPr>
          <p:cNvPr id="20" name="Shape 2">
            <a:extLst>
              <a:ext uri="{FF2B5EF4-FFF2-40B4-BE49-F238E27FC236}">
                <a16:creationId xmlns:a16="http://schemas.microsoft.com/office/drawing/2014/main" id="{012916BD-F6FA-9BD8-B2FF-71C9EF9150DA}"/>
              </a:ext>
            </a:extLst>
          </p:cNvPr>
          <p:cNvSpPr/>
          <p:nvPr/>
        </p:nvSpPr>
        <p:spPr>
          <a:xfrm>
            <a:off x="1428235" y="2781849"/>
            <a:ext cx="2886987" cy="162275"/>
          </a:xfrm>
          <a:prstGeom prst="roundRect">
            <a:avLst>
              <a:gd name="adj" fmla="val 74638"/>
            </a:avLst>
          </a:prstGeom>
          <a:solidFill>
            <a:srgbClr val="DA1B2E"/>
          </a:solidFill>
          <a:ln/>
        </p:spPr>
        <p:txBody>
          <a:bodyPr/>
          <a:lstStyle/>
          <a:p>
            <a:endParaRPr lang="en-US"/>
          </a:p>
        </p:txBody>
      </p:sp>
      <p:sp>
        <p:nvSpPr>
          <p:cNvPr id="21" name="Shape 3">
            <a:extLst>
              <a:ext uri="{FF2B5EF4-FFF2-40B4-BE49-F238E27FC236}">
                <a16:creationId xmlns:a16="http://schemas.microsoft.com/office/drawing/2014/main" id="{04AC5427-813E-0306-2E2A-4C62315BDEF3}"/>
              </a:ext>
            </a:extLst>
          </p:cNvPr>
          <p:cNvSpPr/>
          <p:nvPr/>
        </p:nvSpPr>
        <p:spPr>
          <a:xfrm>
            <a:off x="2546687" y="2507585"/>
            <a:ext cx="649962" cy="649962"/>
          </a:xfrm>
          <a:prstGeom prst="roundRect">
            <a:avLst>
              <a:gd name="adj" fmla="val 140685"/>
            </a:avLst>
          </a:prstGeom>
          <a:solidFill>
            <a:srgbClr val="DA1B2E"/>
          </a:solidFill>
          <a:ln/>
        </p:spPr>
        <p:txBody>
          <a:bodyPr/>
          <a:lstStyle/>
          <a:p>
            <a:endParaRPr lang="en-US"/>
          </a:p>
        </p:txBody>
      </p:sp>
      <p:pic>
        <p:nvPicPr>
          <p:cNvPr id="22" name="Image 0" descr="preencoded.png">
            <a:extLst>
              <a:ext uri="{FF2B5EF4-FFF2-40B4-BE49-F238E27FC236}">
                <a16:creationId xmlns:a16="http://schemas.microsoft.com/office/drawing/2014/main" id="{BC15CADA-289B-E1FC-B3E9-39387FEE84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41712" y="2702609"/>
            <a:ext cx="259913" cy="259913"/>
          </a:xfrm>
          <a:prstGeom prst="rect">
            <a:avLst/>
          </a:prstGeom>
        </p:spPr>
      </p:pic>
      <p:sp>
        <p:nvSpPr>
          <p:cNvPr id="23" name="Text 4">
            <a:extLst>
              <a:ext uri="{FF2B5EF4-FFF2-40B4-BE49-F238E27FC236}">
                <a16:creationId xmlns:a16="http://schemas.microsoft.com/office/drawing/2014/main" id="{548EC1E3-6796-ABCF-542B-9370513E0CB5}"/>
              </a:ext>
            </a:extLst>
          </p:cNvPr>
          <p:cNvSpPr/>
          <p:nvPr/>
        </p:nvSpPr>
        <p:spPr>
          <a:xfrm>
            <a:off x="1782220" y="3272393"/>
            <a:ext cx="3231833" cy="356235"/>
          </a:xfrm>
          <a:prstGeom prst="rect">
            <a:avLst/>
          </a:prstGeom>
          <a:noFill/>
          <a:ln/>
        </p:spPr>
        <p:txBody>
          <a:bodyPr wrap="none" lIns="0" tIns="0" rIns="0" bIns="0" rtlCol="0" anchor="t"/>
          <a:lstStyle/>
          <a:p>
            <a:pPr marL="0" indent="0" algn="l">
              <a:lnSpc>
                <a:spcPts val="2800"/>
              </a:lnSpc>
              <a:buNone/>
            </a:pPr>
            <a:r>
              <a:rPr lang="en-US" sz="2200" b="1" dirty="0">
                <a:solidFill>
                  <a:srgbClr val="3B3535"/>
                </a:solidFill>
                <a:latin typeface="Montserrat" pitchFamily="2" charset="77"/>
                <a:ea typeface="Sora Semi Bold" pitchFamily="34" charset="-122"/>
                <a:cs typeface="Sora Semi Bold" pitchFamily="34" charset="-120"/>
              </a:rPr>
              <a:t>Academic </a:t>
            </a:r>
          </a:p>
          <a:p>
            <a:pPr marL="0" indent="0" algn="l">
              <a:lnSpc>
                <a:spcPts val="2800"/>
              </a:lnSpc>
              <a:buNone/>
            </a:pPr>
            <a:r>
              <a:rPr lang="en-US" sz="2200" b="1" dirty="0">
                <a:solidFill>
                  <a:srgbClr val="3B3535"/>
                </a:solidFill>
                <a:latin typeface="Montserrat" pitchFamily="2" charset="77"/>
                <a:ea typeface="Sora Semi Bold" pitchFamily="34" charset="-122"/>
                <a:cs typeface="Sora Semi Bold" pitchFamily="34" charset="-120"/>
              </a:rPr>
              <a:t>Momentum</a:t>
            </a:r>
            <a:endParaRPr lang="en-US" sz="2200" b="1" dirty="0">
              <a:latin typeface="Montserrat" pitchFamily="2" charset="77"/>
            </a:endParaRPr>
          </a:p>
        </p:txBody>
      </p:sp>
      <p:sp>
        <p:nvSpPr>
          <p:cNvPr id="25" name="Text 5">
            <a:extLst>
              <a:ext uri="{FF2B5EF4-FFF2-40B4-BE49-F238E27FC236}">
                <a16:creationId xmlns:a16="http://schemas.microsoft.com/office/drawing/2014/main" id="{CB72C3B4-6C87-DFF1-96FC-BC6463394C6C}"/>
              </a:ext>
            </a:extLst>
          </p:cNvPr>
          <p:cNvSpPr/>
          <p:nvPr/>
        </p:nvSpPr>
        <p:spPr>
          <a:xfrm>
            <a:off x="1782220" y="4029750"/>
            <a:ext cx="2592618" cy="1496564"/>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Montserrat" pitchFamily="2" charset="77"/>
                <a:ea typeface="Sora Light" pitchFamily="34" charset="-122"/>
                <a:cs typeface="Sora Light" pitchFamily="34" charset="-120"/>
              </a:rPr>
              <a:t>Success in 1st and 2nd-semester curricular units is the strongest predictor.</a:t>
            </a:r>
            <a:endParaRPr lang="en-US" sz="1700" dirty="0">
              <a:latin typeface="Montserrat" pitchFamily="2" charset="77"/>
            </a:endParaRPr>
          </a:p>
        </p:txBody>
      </p:sp>
      <p:sp>
        <p:nvSpPr>
          <p:cNvPr id="26" name="Shape 7">
            <a:extLst>
              <a:ext uri="{FF2B5EF4-FFF2-40B4-BE49-F238E27FC236}">
                <a16:creationId xmlns:a16="http://schemas.microsoft.com/office/drawing/2014/main" id="{7AC51EC5-78F6-DD71-D57E-3B96C033049B}"/>
              </a:ext>
            </a:extLst>
          </p:cNvPr>
          <p:cNvSpPr/>
          <p:nvPr/>
        </p:nvSpPr>
        <p:spPr>
          <a:xfrm>
            <a:off x="4598019" y="2782774"/>
            <a:ext cx="2886987" cy="162275"/>
          </a:xfrm>
          <a:prstGeom prst="roundRect">
            <a:avLst>
              <a:gd name="adj" fmla="val 74638"/>
            </a:avLst>
          </a:prstGeom>
          <a:solidFill>
            <a:schemeClr val="accent1"/>
          </a:solidFill>
          <a:ln/>
        </p:spPr>
        <p:txBody>
          <a:bodyPr/>
          <a:lstStyle/>
          <a:p>
            <a:endParaRPr lang="en-US"/>
          </a:p>
        </p:txBody>
      </p:sp>
      <p:sp>
        <p:nvSpPr>
          <p:cNvPr id="27" name="Shape 8">
            <a:extLst>
              <a:ext uri="{FF2B5EF4-FFF2-40B4-BE49-F238E27FC236}">
                <a16:creationId xmlns:a16="http://schemas.microsoft.com/office/drawing/2014/main" id="{A2F9BD0D-BE79-6DD7-60D6-15799F77114D}"/>
              </a:ext>
            </a:extLst>
          </p:cNvPr>
          <p:cNvSpPr/>
          <p:nvPr/>
        </p:nvSpPr>
        <p:spPr>
          <a:xfrm>
            <a:off x="5716471" y="2508510"/>
            <a:ext cx="649962" cy="649962"/>
          </a:xfrm>
          <a:prstGeom prst="roundRect">
            <a:avLst>
              <a:gd name="adj" fmla="val 140685"/>
            </a:avLst>
          </a:prstGeom>
          <a:solidFill>
            <a:schemeClr val="accent1"/>
          </a:solidFill>
          <a:ln/>
        </p:spPr>
        <p:txBody>
          <a:bodyPr/>
          <a:lstStyle/>
          <a:p>
            <a:endParaRPr lang="en-US"/>
          </a:p>
        </p:txBody>
      </p:sp>
      <p:pic>
        <p:nvPicPr>
          <p:cNvPr id="28" name="Image 1" descr="preencoded.png">
            <a:extLst>
              <a:ext uri="{FF2B5EF4-FFF2-40B4-BE49-F238E27FC236}">
                <a16:creationId xmlns:a16="http://schemas.microsoft.com/office/drawing/2014/main" id="{2B145E66-F756-66BF-08F2-C71B1410919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11495" y="2703534"/>
            <a:ext cx="259913" cy="259913"/>
          </a:xfrm>
          <a:prstGeom prst="rect">
            <a:avLst/>
          </a:prstGeom>
        </p:spPr>
      </p:pic>
      <p:sp>
        <p:nvSpPr>
          <p:cNvPr id="33" name="Text 9">
            <a:extLst>
              <a:ext uri="{FF2B5EF4-FFF2-40B4-BE49-F238E27FC236}">
                <a16:creationId xmlns:a16="http://schemas.microsoft.com/office/drawing/2014/main" id="{90D91D5E-5BD5-DAB5-489D-2003C59D1236}"/>
              </a:ext>
            </a:extLst>
          </p:cNvPr>
          <p:cNvSpPr/>
          <p:nvPr/>
        </p:nvSpPr>
        <p:spPr>
          <a:xfrm>
            <a:off x="5055019" y="3272392"/>
            <a:ext cx="2652063" cy="698184"/>
          </a:xfrm>
          <a:prstGeom prst="rect">
            <a:avLst/>
          </a:prstGeom>
          <a:noFill/>
          <a:ln/>
        </p:spPr>
        <p:txBody>
          <a:bodyPr wrap="none" lIns="0" tIns="0" rIns="0" bIns="0" rtlCol="0" anchor="t"/>
          <a:lstStyle/>
          <a:p>
            <a:pPr marL="0" indent="0" algn="l">
              <a:lnSpc>
                <a:spcPts val="2800"/>
              </a:lnSpc>
              <a:buNone/>
            </a:pPr>
            <a:r>
              <a:rPr lang="en-US" sz="2200" b="1" dirty="0">
                <a:solidFill>
                  <a:srgbClr val="3B3535"/>
                </a:solidFill>
                <a:latin typeface="Montserrat" pitchFamily="2" charset="77"/>
                <a:ea typeface="Sora Semi Bold" pitchFamily="34" charset="-122"/>
                <a:cs typeface="Sora Semi Bold" pitchFamily="34" charset="-120"/>
              </a:rPr>
              <a:t>Socioeconomic </a:t>
            </a:r>
          </a:p>
          <a:p>
            <a:pPr marL="0" indent="0" algn="l">
              <a:lnSpc>
                <a:spcPts val="2800"/>
              </a:lnSpc>
              <a:buNone/>
            </a:pPr>
            <a:r>
              <a:rPr lang="en-US" sz="2200" b="1" dirty="0">
                <a:solidFill>
                  <a:srgbClr val="3B3535"/>
                </a:solidFill>
                <a:latin typeface="Montserrat" pitchFamily="2" charset="77"/>
                <a:ea typeface="Sora Semi Bold" pitchFamily="34" charset="-122"/>
                <a:cs typeface="Sora Semi Bold" pitchFamily="34" charset="-120"/>
              </a:rPr>
              <a:t>Stability</a:t>
            </a:r>
            <a:endParaRPr lang="en-US" sz="2200" b="1" dirty="0">
              <a:latin typeface="Montserrat" pitchFamily="2" charset="77"/>
            </a:endParaRPr>
          </a:p>
        </p:txBody>
      </p:sp>
      <p:sp>
        <p:nvSpPr>
          <p:cNvPr id="34" name="Text 10">
            <a:extLst>
              <a:ext uri="{FF2B5EF4-FFF2-40B4-BE49-F238E27FC236}">
                <a16:creationId xmlns:a16="http://schemas.microsoft.com/office/drawing/2014/main" id="{A8665BAD-8B7E-30B0-6C88-E6DF6881D3E2}"/>
              </a:ext>
            </a:extLst>
          </p:cNvPr>
          <p:cNvSpPr/>
          <p:nvPr/>
        </p:nvSpPr>
        <p:spPr>
          <a:xfrm>
            <a:off x="5056725" y="4004748"/>
            <a:ext cx="2452705" cy="1521566"/>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Montserrat" pitchFamily="2" charset="77"/>
                <a:ea typeface="Sora Light" pitchFamily="34" charset="-122"/>
                <a:cs typeface="Sora Light" pitchFamily="34" charset="-120"/>
              </a:rPr>
              <a:t>Tuition fee status and scholarship status are secondary but critical flags</a:t>
            </a:r>
            <a:r>
              <a:rPr lang="en-US" sz="1700" dirty="0">
                <a:solidFill>
                  <a:srgbClr val="3B3535"/>
                </a:solidFill>
                <a:latin typeface="Sora Light" pitchFamily="34" charset="0"/>
                <a:ea typeface="Sora Light" pitchFamily="34" charset="-122"/>
                <a:cs typeface="Sora Light" pitchFamily="34" charset="-120"/>
              </a:rPr>
              <a:t>.</a:t>
            </a:r>
            <a:endParaRPr lang="en-US" sz="1700" dirty="0"/>
          </a:p>
        </p:txBody>
      </p:sp>
      <p:sp>
        <p:nvSpPr>
          <p:cNvPr id="35" name="Shape 12">
            <a:extLst>
              <a:ext uri="{FF2B5EF4-FFF2-40B4-BE49-F238E27FC236}">
                <a16:creationId xmlns:a16="http://schemas.microsoft.com/office/drawing/2014/main" id="{2C22AD76-8CAB-FC8D-A8C9-22F6062DE3EF}"/>
              </a:ext>
            </a:extLst>
          </p:cNvPr>
          <p:cNvSpPr/>
          <p:nvPr/>
        </p:nvSpPr>
        <p:spPr>
          <a:xfrm>
            <a:off x="7751488" y="2782774"/>
            <a:ext cx="2887068" cy="162275"/>
          </a:xfrm>
          <a:prstGeom prst="roundRect">
            <a:avLst>
              <a:gd name="adj" fmla="val 74638"/>
            </a:avLst>
          </a:prstGeom>
          <a:solidFill>
            <a:schemeClr val="accent3"/>
          </a:solidFill>
          <a:ln/>
        </p:spPr>
        <p:txBody>
          <a:bodyPr/>
          <a:lstStyle/>
          <a:p>
            <a:endParaRPr lang="en-US"/>
          </a:p>
        </p:txBody>
      </p:sp>
      <p:sp>
        <p:nvSpPr>
          <p:cNvPr id="36" name="Shape 13">
            <a:extLst>
              <a:ext uri="{FF2B5EF4-FFF2-40B4-BE49-F238E27FC236}">
                <a16:creationId xmlns:a16="http://schemas.microsoft.com/office/drawing/2014/main" id="{F4995FD3-BFB6-3E91-40BE-AE46B319ADCB}"/>
              </a:ext>
            </a:extLst>
          </p:cNvPr>
          <p:cNvSpPr/>
          <p:nvPr/>
        </p:nvSpPr>
        <p:spPr>
          <a:xfrm>
            <a:off x="8870041" y="2508510"/>
            <a:ext cx="649962" cy="649962"/>
          </a:xfrm>
          <a:prstGeom prst="roundRect">
            <a:avLst>
              <a:gd name="adj" fmla="val 140685"/>
            </a:avLst>
          </a:prstGeom>
          <a:solidFill>
            <a:schemeClr val="accent3"/>
          </a:solidFill>
          <a:ln/>
        </p:spPr>
        <p:txBody>
          <a:bodyPr/>
          <a:lstStyle/>
          <a:p>
            <a:endParaRPr lang="en-US"/>
          </a:p>
        </p:txBody>
      </p:sp>
      <p:pic>
        <p:nvPicPr>
          <p:cNvPr id="37" name="Image 2" descr="preencoded.png">
            <a:extLst>
              <a:ext uri="{FF2B5EF4-FFF2-40B4-BE49-F238E27FC236}">
                <a16:creationId xmlns:a16="http://schemas.microsoft.com/office/drawing/2014/main" id="{AA4F01AE-E631-81C4-7066-515364EF4C6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65066" y="2703534"/>
            <a:ext cx="259913" cy="259913"/>
          </a:xfrm>
          <a:prstGeom prst="rect">
            <a:avLst/>
          </a:prstGeom>
        </p:spPr>
      </p:pic>
      <p:sp>
        <p:nvSpPr>
          <p:cNvPr id="38" name="Text 14">
            <a:extLst>
              <a:ext uri="{FF2B5EF4-FFF2-40B4-BE49-F238E27FC236}">
                <a16:creationId xmlns:a16="http://schemas.microsoft.com/office/drawing/2014/main" id="{809B36DF-67C1-8BFA-68FB-5165373F3EF6}"/>
              </a:ext>
            </a:extLst>
          </p:cNvPr>
          <p:cNvSpPr/>
          <p:nvPr/>
        </p:nvSpPr>
        <p:spPr>
          <a:xfrm>
            <a:off x="8245784" y="3272393"/>
            <a:ext cx="2302474" cy="356235"/>
          </a:xfrm>
          <a:prstGeom prst="rect">
            <a:avLst/>
          </a:prstGeom>
          <a:noFill/>
          <a:ln/>
        </p:spPr>
        <p:txBody>
          <a:bodyPr wrap="none" lIns="0" tIns="0" rIns="0" bIns="0" rtlCol="0" anchor="t"/>
          <a:lstStyle/>
          <a:p>
            <a:pPr marL="0" indent="0" algn="l">
              <a:lnSpc>
                <a:spcPts val="2800"/>
              </a:lnSpc>
              <a:buNone/>
            </a:pPr>
            <a:r>
              <a:rPr lang="en-US" sz="2200" b="1" dirty="0">
                <a:solidFill>
                  <a:srgbClr val="3B3535"/>
                </a:solidFill>
                <a:latin typeface="Montserrat" pitchFamily="2" charset="77"/>
                <a:ea typeface="Sora Semi Bold" pitchFamily="34" charset="-122"/>
                <a:cs typeface="Sora Semi Bold" pitchFamily="34" charset="-120"/>
              </a:rPr>
              <a:t>Background</a:t>
            </a:r>
            <a:endParaRPr lang="en-US" sz="2200" b="1" dirty="0">
              <a:latin typeface="Montserrat" pitchFamily="2" charset="77"/>
            </a:endParaRPr>
          </a:p>
        </p:txBody>
      </p:sp>
      <p:sp>
        <p:nvSpPr>
          <p:cNvPr id="39" name="Text 15">
            <a:extLst>
              <a:ext uri="{FF2B5EF4-FFF2-40B4-BE49-F238E27FC236}">
                <a16:creationId xmlns:a16="http://schemas.microsoft.com/office/drawing/2014/main" id="{B293F0D1-64F9-D2A7-DFDD-F28C8876B925}"/>
              </a:ext>
            </a:extLst>
          </p:cNvPr>
          <p:cNvSpPr/>
          <p:nvPr/>
        </p:nvSpPr>
        <p:spPr>
          <a:xfrm>
            <a:off x="8245783" y="3970576"/>
            <a:ext cx="2161874" cy="1555738"/>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Montserrat" pitchFamily="2" charset="77"/>
                <a:ea typeface="Sora Light" pitchFamily="34" charset="-122"/>
                <a:cs typeface="Sora Light" pitchFamily="34" charset="-120"/>
              </a:rPr>
              <a:t>Age at enrollment and admission grades provide the baseline context.</a:t>
            </a:r>
            <a:endParaRPr lang="en-US" sz="1700" dirty="0">
              <a:latin typeface="Montserrat" pitchFamily="2" charset="77"/>
            </a:endParaRPr>
          </a:p>
        </p:txBody>
      </p:sp>
    </p:spTree>
    <p:extLst>
      <p:ext uri="{BB962C8B-B14F-4D97-AF65-F5344CB8AC3E}">
        <p14:creationId xmlns:p14="http://schemas.microsoft.com/office/powerpoint/2010/main" val="2709909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86C0EC-C5C4-7553-254D-2CBE6ED182B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50E95C9-66C7-D884-C774-854F86DA6AF7}"/>
              </a:ext>
            </a:extLst>
          </p:cNvPr>
          <p:cNvGrpSpPr/>
          <p:nvPr/>
        </p:nvGrpSpPr>
        <p:grpSpPr>
          <a:xfrm>
            <a:off x="0" y="0"/>
            <a:ext cx="12192000" cy="6858000"/>
            <a:chOff x="0" y="0"/>
            <a:chExt cx="24384000" cy="13716000"/>
          </a:xfrm>
        </p:grpSpPr>
        <p:pic>
          <p:nvPicPr>
            <p:cNvPr id="3" name="Picture 3">
              <a:extLst>
                <a:ext uri="{FF2B5EF4-FFF2-40B4-BE49-F238E27FC236}">
                  <a16:creationId xmlns:a16="http://schemas.microsoft.com/office/drawing/2014/main" id="{25C6074D-C3FE-CF4E-F7FF-A0A6A702CC71}"/>
                </a:ext>
              </a:extLst>
            </p:cNvPr>
            <p:cNvPicPr>
              <a:picLocks noChangeAspect="1"/>
            </p:cNvPicPr>
            <p:nvPr/>
          </p:nvPicPr>
          <p:blipFill>
            <a:blip r:embed="rId3"/>
            <a:srcRect l="10000" r="10000"/>
            <a:stretch>
              <a:fillRect/>
            </a:stretch>
          </p:blipFill>
          <p:spPr>
            <a:xfrm>
              <a:off x="0" y="0"/>
              <a:ext cx="24384000" cy="13716000"/>
            </a:xfrm>
            <a:prstGeom prst="rect">
              <a:avLst/>
            </a:prstGeom>
          </p:spPr>
        </p:pic>
      </p:grpSp>
      <p:sp>
        <p:nvSpPr>
          <p:cNvPr id="4" name="Freeform 4">
            <a:extLst>
              <a:ext uri="{FF2B5EF4-FFF2-40B4-BE49-F238E27FC236}">
                <a16:creationId xmlns:a16="http://schemas.microsoft.com/office/drawing/2014/main" id="{683065A7-3ACF-3454-42C4-849079544798}"/>
              </a:ext>
            </a:extLst>
          </p:cNvPr>
          <p:cNvSpPr/>
          <p:nvPr/>
        </p:nvSpPr>
        <p:spPr>
          <a:xfrm>
            <a:off x="938506" y="196950"/>
            <a:ext cx="2110507" cy="2251207"/>
          </a:xfrm>
          <a:custGeom>
            <a:avLst/>
            <a:gdLst/>
            <a:ahLst/>
            <a:cxnLst/>
            <a:rect l="l" t="t" r="r" b="b"/>
            <a:pathLst>
              <a:path w="3165760" h="3376811">
                <a:moveTo>
                  <a:pt x="0" y="0"/>
                </a:moveTo>
                <a:lnTo>
                  <a:pt x="3165760" y="0"/>
                </a:lnTo>
                <a:lnTo>
                  <a:pt x="3165760" y="3376811"/>
                </a:lnTo>
                <a:lnTo>
                  <a:pt x="0" y="33768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5" name="Freeform 5">
            <a:extLst>
              <a:ext uri="{FF2B5EF4-FFF2-40B4-BE49-F238E27FC236}">
                <a16:creationId xmlns:a16="http://schemas.microsoft.com/office/drawing/2014/main" id="{9195C13C-AA52-D4BD-D762-07D9BF3648A8}"/>
              </a:ext>
            </a:extLst>
          </p:cNvPr>
          <p:cNvSpPr/>
          <p:nvPr/>
        </p:nvSpPr>
        <p:spPr>
          <a:xfrm>
            <a:off x="8968653" y="3423853"/>
            <a:ext cx="4687999" cy="5000532"/>
          </a:xfrm>
          <a:custGeom>
            <a:avLst/>
            <a:gdLst/>
            <a:ahLst/>
            <a:cxnLst/>
            <a:rect l="l" t="t" r="r" b="b"/>
            <a:pathLst>
              <a:path w="7031998" h="7500798">
                <a:moveTo>
                  <a:pt x="0" y="0"/>
                </a:moveTo>
                <a:lnTo>
                  <a:pt x="7031999" y="0"/>
                </a:lnTo>
                <a:lnTo>
                  <a:pt x="7031999" y="7500798"/>
                </a:lnTo>
                <a:lnTo>
                  <a:pt x="0" y="75007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grpSp>
        <p:nvGrpSpPr>
          <p:cNvPr id="6" name="Group 6">
            <a:extLst>
              <a:ext uri="{FF2B5EF4-FFF2-40B4-BE49-F238E27FC236}">
                <a16:creationId xmlns:a16="http://schemas.microsoft.com/office/drawing/2014/main" id="{AF01B4D1-E238-7728-F5D1-C6C3B883CD12}"/>
              </a:ext>
            </a:extLst>
          </p:cNvPr>
          <p:cNvGrpSpPr/>
          <p:nvPr/>
        </p:nvGrpSpPr>
        <p:grpSpPr>
          <a:xfrm>
            <a:off x="1268875" y="959902"/>
            <a:ext cx="9654249" cy="5184116"/>
            <a:chOff x="0" y="0"/>
            <a:chExt cx="3814025" cy="2048046"/>
          </a:xfrm>
        </p:grpSpPr>
        <p:sp>
          <p:nvSpPr>
            <p:cNvPr id="7" name="Freeform 7">
              <a:extLst>
                <a:ext uri="{FF2B5EF4-FFF2-40B4-BE49-F238E27FC236}">
                  <a16:creationId xmlns:a16="http://schemas.microsoft.com/office/drawing/2014/main" id="{55BA9F91-ACB7-D618-0D56-6C578D6B3148}"/>
                </a:ext>
              </a:extLst>
            </p:cNvPr>
            <p:cNvSpPr/>
            <p:nvPr/>
          </p:nvSpPr>
          <p:spPr>
            <a:xfrm>
              <a:off x="0" y="0"/>
              <a:ext cx="3814025" cy="2048046"/>
            </a:xfrm>
            <a:custGeom>
              <a:avLst/>
              <a:gdLst/>
              <a:ahLst/>
              <a:cxnLst/>
              <a:rect l="l" t="t" r="r" b="b"/>
              <a:pathLst>
                <a:path w="3814025" h="2048046">
                  <a:moveTo>
                    <a:pt x="0" y="0"/>
                  </a:moveTo>
                  <a:lnTo>
                    <a:pt x="3814025" y="0"/>
                  </a:lnTo>
                  <a:lnTo>
                    <a:pt x="3814025" y="2048046"/>
                  </a:lnTo>
                  <a:lnTo>
                    <a:pt x="0" y="2048046"/>
                  </a:lnTo>
                  <a:close/>
                </a:path>
              </a:pathLst>
            </a:custGeom>
            <a:solidFill>
              <a:srgbClr val="FFFFFF"/>
            </a:solidFill>
          </p:spPr>
          <p:txBody>
            <a:bodyPr/>
            <a:lstStyle/>
            <a:p>
              <a:endParaRPr lang="en-US" sz="1200"/>
            </a:p>
          </p:txBody>
        </p:sp>
        <p:sp>
          <p:nvSpPr>
            <p:cNvPr id="8" name="TextBox 8">
              <a:extLst>
                <a:ext uri="{FF2B5EF4-FFF2-40B4-BE49-F238E27FC236}">
                  <a16:creationId xmlns:a16="http://schemas.microsoft.com/office/drawing/2014/main" id="{7BC48E51-D4C5-E9CD-1F20-02187E5CC8EE}"/>
                </a:ext>
              </a:extLst>
            </p:cNvPr>
            <p:cNvSpPr txBox="1"/>
            <p:nvPr/>
          </p:nvSpPr>
          <p:spPr>
            <a:xfrm>
              <a:off x="0" y="-47625"/>
              <a:ext cx="3814025" cy="2095671"/>
            </a:xfrm>
            <a:prstGeom prst="rect">
              <a:avLst/>
            </a:prstGeom>
          </p:spPr>
          <p:txBody>
            <a:bodyPr lIns="33867" tIns="33867" rIns="33867" bIns="33867" rtlCol="0" anchor="ctr"/>
            <a:lstStyle/>
            <a:p>
              <a:pPr algn="ctr">
                <a:lnSpc>
                  <a:spcPts val="2227"/>
                </a:lnSpc>
              </a:pPr>
              <a:endParaRPr sz="1200"/>
            </a:p>
          </p:txBody>
        </p:sp>
      </p:grpSp>
      <p:sp>
        <p:nvSpPr>
          <p:cNvPr id="15" name="TextBox 15">
            <a:extLst>
              <a:ext uri="{FF2B5EF4-FFF2-40B4-BE49-F238E27FC236}">
                <a16:creationId xmlns:a16="http://schemas.microsoft.com/office/drawing/2014/main" id="{49AD1225-F29B-C433-6292-F6D04F5F7E8E}"/>
              </a:ext>
            </a:extLst>
          </p:cNvPr>
          <p:cNvSpPr txBox="1"/>
          <p:nvPr/>
        </p:nvSpPr>
        <p:spPr>
          <a:xfrm>
            <a:off x="1672558" y="1456840"/>
            <a:ext cx="8614442" cy="583558"/>
          </a:xfrm>
          <a:prstGeom prst="rect">
            <a:avLst/>
          </a:prstGeom>
        </p:spPr>
        <p:txBody>
          <a:bodyPr wrap="square" lIns="0" tIns="0" rIns="0" bIns="0" rtlCol="0" anchor="t">
            <a:spAutoFit/>
          </a:bodyPr>
          <a:lstStyle/>
          <a:p>
            <a:pPr>
              <a:lnSpc>
                <a:spcPts val="4822"/>
              </a:lnSpc>
              <a:spcBef>
                <a:spcPct val="0"/>
              </a:spcBef>
            </a:pPr>
            <a:r>
              <a:rPr lang="en-US" sz="3600" b="1" dirty="0">
                <a:solidFill>
                  <a:srgbClr val="5A78FF"/>
                </a:solidFill>
                <a:latin typeface="Garet Bold"/>
                <a:ea typeface="Garet Bold"/>
                <a:cs typeface="Garet Bold"/>
                <a:sym typeface="Garet Bold"/>
              </a:rPr>
              <a:t>Operational </a:t>
            </a:r>
            <a:r>
              <a:rPr lang="en-US" sz="3600" dirty="0">
                <a:solidFill>
                  <a:srgbClr val="FF0000"/>
                </a:solidFill>
                <a:latin typeface="Garet Bold"/>
                <a:ea typeface="Garet Bold"/>
                <a:cs typeface="Garet Bold"/>
                <a:sym typeface="Garet Bold"/>
              </a:rPr>
              <a:t>Safeguards</a:t>
            </a:r>
          </a:p>
        </p:txBody>
      </p:sp>
      <p:sp>
        <p:nvSpPr>
          <p:cNvPr id="29" name="Shape 11">
            <a:extLst>
              <a:ext uri="{FF2B5EF4-FFF2-40B4-BE49-F238E27FC236}">
                <a16:creationId xmlns:a16="http://schemas.microsoft.com/office/drawing/2014/main" id="{E8050FBB-7E7B-2823-FBA5-7FC9BE77B4C5}"/>
              </a:ext>
            </a:extLst>
          </p:cNvPr>
          <p:cNvSpPr/>
          <p:nvPr/>
        </p:nvSpPr>
        <p:spPr>
          <a:xfrm>
            <a:off x="9498211" y="2817591"/>
            <a:ext cx="30480" cy="1959412"/>
          </a:xfrm>
          <a:prstGeom prst="roundRect">
            <a:avLst>
              <a:gd name="adj" fmla="val 298550"/>
            </a:avLst>
          </a:prstGeom>
          <a:solidFill>
            <a:srgbClr val="DFB8BC"/>
          </a:solidFill>
          <a:ln/>
        </p:spPr>
        <p:txBody>
          <a:bodyPr/>
          <a:lstStyle/>
          <a:p>
            <a:endParaRPr lang="en-US"/>
          </a:p>
        </p:txBody>
      </p:sp>
      <p:sp>
        <p:nvSpPr>
          <p:cNvPr id="9" name="Shape 1">
            <a:extLst>
              <a:ext uri="{FF2B5EF4-FFF2-40B4-BE49-F238E27FC236}">
                <a16:creationId xmlns:a16="http://schemas.microsoft.com/office/drawing/2014/main" id="{6D4E1FDC-70F0-2CB2-5218-406C8EB3EEBF}"/>
              </a:ext>
            </a:extLst>
          </p:cNvPr>
          <p:cNvSpPr/>
          <p:nvPr/>
        </p:nvSpPr>
        <p:spPr>
          <a:xfrm>
            <a:off x="1613519" y="2573094"/>
            <a:ext cx="9065367" cy="2891088"/>
          </a:xfrm>
          <a:prstGeom prst="roundRect">
            <a:avLst>
              <a:gd name="adj" fmla="val 4608"/>
            </a:avLst>
          </a:prstGeom>
          <a:solidFill>
            <a:srgbClr val="F9D2D6"/>
          </a:solidFill>
          <a:ln w="7620">
            <a:solidFill>
              <a:srgbClr val="DFB8BC"/>
            </a:solidFill>
            <a:prstDash val="solid"/>
          </a:ln>
        </p:spPr>
        <p:txBody>
          <a:bodyPr/>
          <a:lstStyle/>
          <a:p>
            <a:endParaRPr lang="en-US" dirty="0"/>
          </a:p>
        </p:txBody>
      </p:sp>
      <p:sp>
        <p:nvSpPr>
          <p:cNvPr id="10" name="Shape 2">
            <a:extLst>
              <a:ext uri="{FF2B5EF4-FFF2-40B4-BE49-F238E27FC236}">
                <a16:creationId xmlns:a16="http://schemas.microsoft.com/office/drawing/2014/main" id="{7850EC77-DA50-8ADA-D708-0829EDB64154}"/>
              </a:ext>
            </a:extLst>
          </p:cNvPr>
          <p:cNvSpPr/>
          <p:nvPr/>
        </p:nvSpPr>
        <p:spPr>
          <a:xfrm>
            <a:off x="1791448" y="2715580"/>
            <a:ext cx="2662109" cy="2587982"/>
          </a:xfrm>
          <a:prstGeom prst="roundRect">
            <a:avLst>
              <a:gd name="adj" fmla="val 4644"/>
            </a:avLst>
          </a:prstGeom>
          <a:solidFill>
            <a:srgbClr val="FF0000"/>
          </a:solidFill>
          <a:ln/>
        </p:spPr>
        <p:txBody>
          <a:bodyPr/>
          <a:lstStyle/>
          <a:p>
            <a:endParaRPr lang="en-US"/>
          </a:p>
        </p:txBody>
      </p:sp>
      <p:sp>
        <p:nvSpPr>
          <p:cNvPr id="11" name="Text 3">
            <a:extLst>
              <a:ext uri="{FF2B5EF4-FFF2-40B4-BE49-F238E27FC236}">
                <a16:creationId xmlns:a16="http://schemas.microsoft.com/office/drawing/2014/main" id="{A8385F47-75D5-E92E-DD1B-C1D8702C90DA}"/>
              </a:ext>
            </a:extLst>
          </p:cNvPr>
          <p:cNvSpPr/>
          <p:nvPr/>
        </p:nvSpPr>
        <p:spPr>
          <a:xfrm>
            <a:off x="1916644" y="2964621"/>
            <a:ext cx="2356519" cy="742770"/>
          </a:xfrm>
          <a:prstGeom prst="rect">
            <a:avLst/>
          </a:prstGeom>
          <a:noFill/>
          <a:ln/>
        </p:spPr>
        <p:txBody>
          <a:bodyPr wrap="none" lIns="0" tIns="0" rIns="0" bIns="0" rtlCol="0" anchor="t"/>
          <a:lstStyle/>
          <a:p>
            <a:pPr marL="0" indent="0" algn="ctr">
              <a:lnSpc>
                <a:spcPts val="2800"/>
              </a:lnSpc>
              <a:buNone/>
            </a:pPr>
            <a:r>
              <a:rPr lang="en-US" sz="2200" b="1" dirty="0">
                <a:solidFill>
                  <a:schemeClr val="bg1"/>
                </a:solidFill>
                <a:latin typeface="Montserrat" pitchFamily="2" charset="77"/>
                <a:ea typeface="Sora Semi Bold" pitchFamily="34" charset="-122"/>
                <a:cs typeface="Sora Semi Bold" pitchFamily="34" charset="-120"/>
              </a:rPr>
              <a:t>Model Drift </a:t>
            </a:r>
          </a:p>
          <a:p>
            <a:pPr marL="0" indent="0" algn="ctr">
              <a:lnSpc>
                <a:spcPts val="2800"/>
              </a:lnSpc>
              <a:buNone/>
            </a:pPr>
            <a:r>
              <a:rPr lang="en-US" sz="2200" b="1" dirty="0">
                <a:solidFill>
                  <a:schemeClr val="bg1"/>
                </a:solidFill>
                <a:latin typeface="Montserrat" pitchFamily="2" charset="77"/>
                <a:ea typeface="Sora Semi Bold" pitchFamily="34" charset="-122"/>
                <a:cs typeface="Sora Semi Bold" pitchFamily="34" charset="-120"/>
              </a:rPr>
              <a:t>Monitoring</a:t>
            </a:r>
            <a:endParaRPr lang="en-US" sz="2200" b="1" dirty="0">
              <a:solidFill>
                <a:schemeClr val="bg1"/>
              </a:solidFill>
              <a:latin typeface="Montserrat" pitchFamily="2" charset="77"/>
            </a:endParaRPr>
          </a:p>
        </p:txBody>
      </p:sp>
      <p:sp>
        <p:nvSpPr>
          <p:cNvPr id="12" name="Text 4">
            <a:extLst>
              <a:ext uri="{FF2B5EF4-FFF2-40B4-BE49-F238E27FC236}">
                <a16:creationId xmlns:a16="http://schemas.microsoft.com/office/drawing/2014/main" id="{2F51389E-49A2-9F57-BBBE-9FBD7AAD2056}"/>
              </a:ext>
            </a:extLst>
          </p:cNvPr>
          <p:cNvSpPr/>
          <p:nvPr/>
        </p:nvSpPr>
        <p:spPr>
          <a:xfrm>
            <a:off x="1900802" y="3798875"/>
            <a:ext cx="2778959" cy="1553600"/>
          </a:xfrm>
          <a:prstGeom prst="rect">
            <a:avLst/>
          </a:prstGeom>
          <a:noFill/>
          <a:ln/>
        </p:spPr>
        <p:txBody>
          <a:bodyPr wrap="square" lIns="0" tIns="0" rIns="0" bIns="0" rtlCol="0" anchor="t"/>
          <a:lstStyle/>
          <a:p>
            <a:pPr marL="0" indent="0" algn="l">
              <a:lnSpc>
                <a:spcPts val="2700"/>
              </a:lnSpc>
              <a:buNone/>
            </a:pPr>
            <a:r>
              <a:rPr lang="en-US" sz="1700" dirty="0">
                <a:solidFill>
                  <a:schemeClr val="bg1"/>
                </a:solidFill>
                <a:latin typeface="Montserrat" pitchFamily="2" charset="77"/>
                <a:ea typeface="Sora Light" pitchFamily="34" charset="-122"/>
                <a:cs typeface="Sora Light" pitchFamily="34" charset="-120"/>
              </a:rPr>
              <a:t>Regular retraining to account for changing student demographics.</a:t>
            </a:r>
            <a:endParaRPr lang="en-US" sz="1700" dirty="0">
              <a:solidFill>
                <a:schemeClr val="bg1"/>
              </a:solidFill>
              <a:latin typeface="Montserrat" pitchFamily="2" charset="77"/>
            </a:endParaRPr>
          </a:p>
        </p:txBody>
      </p:sp>
      <p:sp>
        <p:nvSpPr>
          <p:cNvPr id="14" name="Shape 6">
            <a:extLst>
              <a:ext uri="{FF2B5EF4-FFF2-40B4-BE49-F238E27FC236}">
                <a16:creationId xmlns:a16="http://schemas.microsoft.com/office/drawing/2014/main" id="{C69BFE5C-CA05-5CCE-7836-046EC397A619}"/>
              </a:ext>
            </a:extLst>
          </p:cNvPr>
          <p:cNvSpPr/>
          <p:nvPr/>
        </p:nvSpPr>
        <p:spPr>
          <a:xfrm>
            <a:off x="4625879" y="2575184"/>
            <a:ext cx="30480" cy="2868775"/>
          </a:xfrm>
          <a:prstGeom prst="roundRect">
            <a:avLst>
              <a:gd name="adj" fmla="val 298550"/>
            </a:avLst>
          </a:prstGeom>
          <a:solidFill>
            <a:srgbClr val="DFB8BC"/>
          </a:solidFill>
          <a:ln/>
        </p:spPr>
        <p:txBody>
          <a:bodyPr/>
          <a:lstStyle/>
          <a:p>
            <a:endParaRPr lang="en-US"/>
          </a:p>
        </p:txBody>
      </p:sp>
      <p:sp>
        <p:nvSpPr>
          <p:cNvPr id="42" name="Shape 2">
            <a:extLst>
              <a:ext uri="{FF2B5EF4-FFF2-40B4-BE49-F238E27FC236}">
                <a16:creationId xmlns:a16="http://schemas.microsoft.com/office/drawing/2014/main" id="{1C3E7FAB-276F-8992-1E59-45D4B0AE203A}"/>
              </a:ext>
            </a:extLst>
          </p:cNvPr>
          <p:cNvSpPr/>
          <p:nvPr/>
        </p:nvSpPr>
        <p:spPr>
          <a:xfrm>
            <a:off x="4810305" y="2710485"/>
            <a:ext cx="2662109" cy="2587982"/>
          </a:xfrm>
          <a:prstGeom prst="roundRect">
            <a:avLst>
              <a:gd name="adj" fmla="val 4644"/>
            </a:avLst>
          </a:prstGeom>
          <a:solidFill>
            <a:schemeClr val="accent1"/>
          </a:solidFill>
          <a:ln/>
        </p:spPr>
        <p:txBody>
          <a:bodyPr/>
          <a:lstStyle/>
          <a:p>
            <a:endParaRPr lang="en-US"/>
          </a:p>
        </p:txBody>
      </p:sp>
      <p:sp>
        <p:nvSpPr>
          <p:cNvPr id="41" name="Shape 6">
            <a:extLst>
              <a:ext uri="{FF2B5EF4-FFF2-40B4-BE49-F238E27FC236}">
                <a16:creationId xmlns:a16="http://schemas.microsoft.com/office/drawing/2014/main" id="{02CA2562-6658-FAF5-7E91-0E625E2FEC8D}"/>
              </a:ext>
            </a:extLst>
          </p:cNvPr>
          <p:cNvSpPr/>
          <p:nvPr/>
        </p:nvSpPr>
        <p:spPr>
          <a:xfrm>
            <a:off x="7634261" y="2611433"/>
            <a:ext cx="33528" cy="2868775"/>
          </a:xfrm>
          <a:prstGeom prst="roundRect">
            <a:avLst>
              <a:gd name="adj" fmla="val 298550"/>
            </a:avLst>
          </a:prstGeom>
          <a:solidFill>
            <a:srgbClr val="DFB8BC"/>
          </a:solidFill>
          <a:ln/>
        </p:spPr>
        <p:txBody>
          <a:bodyPr/>
          <a:lstStyle/>
          <a:p>
            <a:endParaRPr lang="en-US"/>
          </a:p>
        </p:txBody>
      </p:sp>
      <p:sp>
        <p:nvSpPr>
          <p:cNvPr id="16" name="Text 7">
            <a:extLst>
              <a:ext uri="{FF2B5EF4-FFF2-40B4-BE49-F238E27FC236}">
                <a16:creationId xmlns:a16="http://schemas.microsoft.com/office/drawing/2014/main" id="{A8D94135-C006-EFC3-CC04-E64F1EA3C621}"/>
              </a:ext>
            </a:extLst>
          </p:cNvPr>
          <p:cNvSpPr/>
          <p:nvPr/>
        </p:nvSpPr>
        <p:spPr>
          <a:xfrm>
            <a:off x="4810305" y="2942613"/>
            <a:ext cx="2655612" cy="688969"/>
          </a:xfrm>
          <a:prstGeom prst="rect">
            <a:avLst/>
          </a:prstGeom>
          <a:noFill/>
          <a:ln/>
        </p:spPr>
        <p:txBody>
          <a:bodyPr wrap="none" lIns="0" tIns="0" rIns="0" bIns="0" rtlCol="0" anchor="t"/>
          <a:lstStyle/>
          <a:p>
            <a:pPr marL="0" indent="0" algn="ctr">
              <a:lnSpc>
                <a:spcPts val="2800"/>
              </a:lnSpc>
              <a:buNone/>
            </a:pPr>
            <a:r>
              <a:rPr lang="en-US" sz="2200" b="1" dirty="0">
                <a:solidFill>
                  <a:schemeClr val="bg1"/>
                </a:solidFill>
                <a:latin typeface="Montserrat" pitchFamily="2" charset="77"/>
                <a:ea typeface="Sora Semi Bold" pitchFamily="34" charset="-122"/>
                <a:cs typeface="Sora Semi Bold" pitchFamily="34" charset="-120"/>
              </a:rPr>
              <a:t>Human </a:t>
            </a:r>
          </a:p>
          <a:p>
            <a:pPr marL="0" indent="0" algn="ctr">
              <a:lnSpc>
                <a:spcPts val="2800"/>
              </a:lnSpc>
              <a:buNone/>
            </a:pPr>
            <a:r>
              <a:rPr lang="en-US" sz="2200" b="1" dirty="0">
                <a:solidFill>
                  <a:schemeClr val="bg1"/>
                </a:solidFill>
                <a:latin typeface="Montserrat" pitchFamily="2" charset="77"/>
                <a:ea typeface="Sora Semi Bold" pitchFamily="34" charset="-122"/>
                <a:cs typeface="Sora Semi Bold" pitchFamily="34" charset="-120"/>
              </a:rPr>
              <a:t>Oversight</a:t>
            </a:r>
            <a:endParaRPr lang="en-US" sz="2200" b="1" dirty="0">
              <a:solidFill>
                <a:schemeClr val="bg1"/>
              </a:solidFill>
              <a:latin typeface="Montserrat" pitchFamily="2" charset="77"/>
            </a:endParaRPr>
          </a:p>
        </p:txBody>
      </p:sp>
      <p:sp>
        <p:nvSpPr>
          <p:cNvPr id="17" name="Text 8">
            <a:extLst>
              <a:ext uri="{FF2B5EF4-FFF2-40B4-BE49-F238E27FC236}">
                <a16:creationId xmlns:a16="http://schemas.microsoft.com/office/drawing/2014/main" id="{97051DB8-F2A4-F590-813A-8D9570B2A783}"/>
              </a:ext>
            </a:extLst>
          </p:cNvPr>
          <p:cNvSpPr/>
          <p:nvPr/>
        </p:nvSpPr>
        <p:spPr>
          <a:xfrm>
            <a:off x="4942043" y="3797297"/>
            <a:ext cx="2126226" cy="1040130"/>
          </a:xfrm>
          <a:prstGeom prst="rect">
            <a:avLst/>
          </a:prstGeom>
          <a:noFill/>
          <a:ln/>
        </p:spPr>
        <p:txBody>
          <a:bodyPr wrap="square" lIns="0" tIns="0" rIns="0" bIns="0" rtlCol="0" anchor="t"/>
          <a:lstStyle/>
          <a:p>
            <a:pPr marL="0" indent="0" algn="l">
              <a:lnSpc>
                <a:spcPts val="2700"/>
              </a:lnSpc>
              <a:buNone/>
            </a:pPr>
            <a:r>
              <a:rPr lang="en-US" sz="1700" dirty="0">
                <a:solidFill>
                  <a:schemeClr val="bg1"/>
                </a:solidFill>
                <a:latin typeface="Montserrat" pitchFamily="2" charset="77"/>
                <a:ea typeface="Sora Light" pitchFamily="34" charset="-122"/>
                <a:cs typeface="Sora Light" pitchFamily="34" charset="-120"/>
              </a:rPr>
              <a:t>Final intervention decisions remain with academic leadership.</a:t>
            </a:r>
            <a:endParaRPr lang="en-US" sz="1700" dirty="0">
              <a:solidFill>
                <a:schemeClr val="bg1"/>
              </a:solidFill>
              <a:latin typeface="Montserrat" pitchFamily="2" charset="77"/>
            </a:endParaRPr>
          </a:p>
        </p:txBody>
      </p:sp>
      <p:sp>
        <p:nvSpPr>
          <p:cNvPr id="43" name="Shape 2">
            <a:extLst>
              <a:ext uri="{FF2B5EF4-FFF2-40B4-BE49-F238E27FC236}">
                <a16:creationId xmlns:a16="http://schemas.microsoft.com/office/drawing/2014/main" id="{F2FE6C98-4D9C-D37D-0578-ED8360D2AD09}"/>
              </a:ext>
            </a:extLst>
          </p:cNvPr>
          <p:cNvSpPr/>
          <p:nvPr/>
        </p:nvSpPr>
        <p:spPr>
          <a:xfrm>
            <a:off x="7841152" y="2707608"/>
            <a:ext cx="2662109" cy="2587982"/>
          </a:xfrm>
          <a:prstGeom prst="roundRect">
            <a:avLst>
              <a:gd name="adj" fmla="val 4644"/>
            </a:avLst>
          </a:prstGeom>
          <a:solidFill>
            <a:schemeClr val="accent3"/>
          </a:solidFill>
          <a:ln/>
        </p:spPr>
        <p:txBody>
          <a:bodyPr/>
          <a:lstStyle/>
          <a:p>
            <a:endParaRPr lang="en-US"/>
          </a:p>
        </p:txBody>
      </p:sp>
      <p:sp>
        <p:nvSpPr>
          <p:cNvPr id="44" name="Text 7">
            <a:extLst>
              <a:ext uri="{FF2B5EF4-FFF2-40B4-BE49-F238E27FC236}">
                <a16:creationId xmlns:a16="http://schemas.microsoft.com/office/drawing/2014/main" id="{B2EDC8B1-A61C-E39A-8289-9E7017B1F76B}"/>
              </a:ext>
            </a:extLst>
          </p:cNvPr>
          <p:cNvSpPr/>
          <p:nvPr/>
        </p:nvSpPr>
        <p:spPr>
          <a:xfrm>
            <a:off x="7841152" y="2939736"/>
            <a:ext cx="2655612" cy="688969"/>
          </a:xfrm>
          <a:prstGeom prst="rect">
            <a:avLst/>
          </a:prstGeom>
          <a:noFill/>
          <a:ln/>
        </p:spPr>
        <p:txBody>
          <a:bodyPr wrap="none" lIns="0" tIns="0" rIns="0" bIns="0" rtlCol="0" anchor="t"/>
          <a:lstStyle/>
          <a:p>
            <a:pPr marL="0" indent="0" algn="ctr">
              <a:lnSpc>
                <a:spcPts val="2800"/>
              </a:lnSpc>
              <a:buNone/>
            </a:pPr>
            <a:r>
              <a:rPr lang="en-US" sz="2200" b="1" dirty="0">
                <a:solidFill>
                  <a:schemeClr val="bg1"/>
                </a:solidFill>
                <a:latin typeface="Montserrat" pitchFamily="2" charset="77"/>
                <a:ea typeface="Sora Semi Bold" pitchFamily="34" charset="-122"/>
                <a:cs typeface="Sora Semi Bold" pitchFamily="34" charset="-120"/>
              </a:rPr>
              <a:t>Data</a:t>
            </a:r>
          </a:p>
          <a:p>
            <a:pPr marL="0" indent="0" algn="ctr">
              <a:lnSpc>
                <a:spcPts val="2800"/>
              </a:lnSpc>
              <a:buNone/>
            </a:pPr>
            <a:r>
              <a:rPr lang="en-US" sz="2200" b="1" dirty="0">
                <a:solidFill>
                  <a:schemeClr val="bg1"/>
                </a:solidFill>
                <a:latin typeface="Montserrat" pitchFamily="2" charset="77"/>
                <a:cs typeface="Sora Semi Bold" pitchFamily="34" charset="-120"/>
              </a:rPr>
              <a:t>Privacy</a:t>
            </a:r>
            <a:endParaRPr lang="en-US" sz="2200" b="1" dirty="0">
              <a:solidFill>
                <a:schemeClr val="bg1"/>
              </a:solidFill>
              <a:latin typeface="Montserrat" pitchFamily="2" charset="77"/>
            </a:endParaRPr>
          </a:p>
        </p:txBody>
      </p:sp>
      <p:sp>
        <p:nvSpPr>
          <p:cNvPr id="45" name="Text 8">
            <a:extLst>
              <a:ext uri="{FF2B5EF4-FFF2-40B4-BE49-F238E27FC236}">
                <a16:creationId xmlns:a16="http://schemas.microsoft.com/office/drawing/2014/main" id="{F1426361-FB3C-AEF0-F394-E458D1EC1DFE}"/>
              </a:ext>
            </a:extLst>
          </p:cNvPr>
          <p:cNvSpPr/>
          <p:nvPr/>
        </p:nvSpPr>
        <p:spPr>
          <a:xfrm>
            <a:off x="7972890" y="3794419"/>
            <a:ext cx="2126226" cy="1447477"/>
          </a:xfrm>
          <a:prstGeom prst="rect">
            <a:avLst/>
          </a:prstGeom>
          <a:noFill/>
          <a:ln/>
        </p:spPr>
        <p:txBody>
          <a:bodyPr wrap="square" lIns="0" tIns="0" rIns="0" bIns="0" rtlCol="0" anchor="t"/>
          <a:lstStyle/>
          <a:p>
            <a:pPr marL="0" indent="0" algn="l">
              <a:lnSpc>
                <a:spcPts val="2700"/>
              </a:lnSpc>
              <a:buNone/>
            </a:pPr>
            <a:r>
              <a:rPr lang="en-US" sz="1700" dirty="0">
                <a:solidFill>
                  <a:schemeClr val="bg1"/>
                </a:solidFill>
                <a:latin typeface="Montserrat" pitchFamily="2" charset="77"/>
                <a:ea typeface="Sora Light" pitchFamily="34" charset="-122"/>
                <a:cs typeface="Sora Light" pitchFamily="34" charset="-120"/>
              </a:rPr>
              <a:t>Strict adherence to student data protection protocols.</a:t>
            </a:r>
            <a:endParaRPr lang="en-US" sz="1700" dirty="0">
              <a:solidFill>
                <a:schemeClr val="bg1"/>
              </a:solidFill>
              <a:latin typeface="Montserrat" pitchFamily="2" charset="77"/>
            </a:endParaRPr>
          </a:p>
        </p:txBody>
      </p:sp>
      <p:sp>
        <p:nvSpPr>
          <p:cNvPr id="46" name="Shape 9">
            <a:extLst>
              <a:ext uri="{FF2B5EF4-FFF2-40B4-BE49-F238E27FC236}">
                <a16:creationId xmlns:a16="http://schemas.microsoft.com/office/drawing/2014/main" id="{29AA6843-B4F1-9B0D-2ECA-6D8141798FF2}"/>
              </a:ext>
            </a:extLst>
          </p:cNvPr>
          <p:cNvSpPr/>
          <p:nvPr/>
        </p:nvSpPr>
        <p:spPr>
          <a:xfrm>
            <a:off x="4371462" y="3788919"/>
            <a:ext cx="541615" cy="541615"/>
          </a:xfrm>
          <a:prstGeom prst="roundRect">
            <a:avLst>
              <a:gd name="adj" fmla="val 16801"/>
            </a:avLst>
          </a:prstGeom>
          <a:solidFill>
            <a:srgbClr val="FFFFFF"/>
          </a:solidFill>
          <a:ln w="30480">
            <a:solidFill>
              <a:srgbClr val="DFB8BC"/>
            </a:solidFill>
            <a:prstDash val="solid"/>
          </a:ln>
        </p:spPr>
        <p:txBody>
          <a:bodyPr/>
          <a:lstStyle/>
          <a:p>
            <a:endParaRPr lang="en-US"/>
          </a:p>
        </p:txBody>
      </p:sp>
      <p:pic>
        <p:nvPicPr>
          <p:cNvPr id="47" name="Image 0" descr="preencoded.png">
            <a:extLst>
              <a:ext uri="{FF2B5EF4-FFF2-40B4-BE49-F238E27FC236}">
                <a16:creationId xmlns:a16="http://schemas.microsoft.com/office/drawing/2014/main" id="{530E3CBE-717E-C10C-4638-BE36751AF0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06836" y="3924293"/>
            <a:ext cx="270748" cy="270748"/>
          </a:xfrm>
          <a:prstGeom prst="rect">
            <a:avLst/>
          </a:prstGeom>
        </p:spPr>
      </p:pic>
      <p:sp>
        <p:nvSpPr>
          <p:cNvPr id="48" name="Shape 14">
            <a:extLst>
              <a:ext uri="{FF2B5EF4-FFF2-40B4-BE49-F238E27FC236}">
                <a16:creationId xmlns:a16="http://schemas.microsoft.com/office/drawing/2014/main" id="{47894115-5D95-A597-C9E9-9E59A757CB77}"/>
              </a:ext>
            </a:extLst>
          </p:cNvPr>
          <p:cNvSpPr/>
          <p:nvPr/>
        </p:nvSpPr>
        <p:spPr>
          <a:xfrm>
            <a:off x="7349673" y="3821580"/>
            <a:ext cx="541615" cy="541615"/>
          </a:xfrm>
          <a:prstGeom prst="roundRect">
            <a:avLst>
              <a:gd name="adj" fmla="val 16801"/>
            </a:avLst>
          </a:prstGeom>
          <a:solidFill>
            <a:srgbClr val="FFFFFF"/>
          </a:solidFill>
          <a:ln w="30480">
            <a:solidFill>
              <a:srgbClr val="DFB8BC"/>
            </a:solidFill>
            <a:prstDash val="solid"/>
          </a:ln>
        </p:spPr>
        <p:txBody>
          <a:bodyPr/>
          <a:lstStyle/>
          <a:p>
            <a:endParaRPr lang="en-US"/>
          </a:p>
        </p:txBody>
      </p:sp>
      <p:pic>
        <p:nvPicPr>
          <p:cNvPr id="49" name="Image 1" descr="preencoded.png">
            <a:extLst>
              <a:ext uri="{FF2B5EF4-FFF2-40B4-BE49-F238E27FC236}">
                <a16:creationId xmlns:a16="http://schemas.microsoft.com/office/drawing/2014/main" id="{06C95CB4-2767-C8F7-F1F3-3FE7B75CC00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85047" y="3956954"/>
            <a:ext cx="270748" cy="270748"/>
          </a:xfrm>
          <a:prstGeom prst="rect">
            <a:avLst/>
          </a:prstGeom>
        </p:spPr>
      </p:pic>
    </p:spTree>
    <p:extLst>
      <p:ext uri="{BB962C8B-B14F-4D97-AF65-F5344CB8AC3E}">
        <p14:creationId xmlns:p14="http://schemas.microsoft.com/office/powerpoint/2010/main" val="31066944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1547</TotalTime>
  <Words>1991</Words>
  <Application>Microsoft Macintosh PowerPoint</Application>
  <PresentationFormat>Widescreen</PresentationFormat>
  <Paragraphs>158</Paragraphs>
  <Slides>11</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Aptos</vt:lpstr>
      <vt:lpstr>Aptos Display</vt:lpstr>
      <vt:lpstr>Arial</vt:lpstr>
      <vt:lpstr>DM Sans</vt:lpstr>
      <vt:lpstr>Garet Bold</vt:lpstr>
      <vt:lpstr>Montserrat</vt:lpstr>
      <vt:lpstr>Sora Light</vt:lpstr>
      <vt:lpstr>Sora Semi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Conrado Banjo B Mamaradlo Jr</dc:creator>
  <cp:lastModifiedBy>Conrado Banjo B Mamaradlo Jr</cp:lastModifiedBy>
  <cp:revision>92</cp:revision>
  <dcterms:created xsi:type="dcterms:W3CDTF">2026-01-05T03:50:59Z</dcterms:created>
  <dcterms:modified xsi:type="dcterms:W3CDTF">2026-01-11T06:05:59Z</dcterms:modified>
</cp:coreProperties>
</file>